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sldIdLst>
    <p:sldId id="329" r:id="rId5"/>
    <p:sldId id="282" r:id="rId6"/>
    <p:sldId id="256" r:id="rId7"/>
    <p:sldId id="262" r:id="rId8"/>
    <p:sldId id="336" r:id="rId9"/>
    <p:sldId id="267" r:id="rId10"/>
    <p:sldId id="334" r:id="rId11"/>
    <p:sldId id="258" r:id="rId12"/>
    <p:sldId id="259" r:id="rId13"/>
    <p:sldId id="260" r:id="rId14"/>
    <p:sldId id="271" r:id="rId15"/>
    <p:sldId id="270" r:id="rId16"/>
    <p:sldId id="276" r:id="rId17"/>
    <p:sldId id="330" r:id="rId18"/>
    <p:sldId id="277" r:id="rId19"/>
    <p:sldId id="293" r:id="rId20"/>
    <p:sldId id="331" r:id="rId21"/>
    <p:sldId id="280" r:id="rId22"/>
    <p:sldId id="273" r:id="rId23"/>
    <p:sldId id="332" r:id="rId24"/>
    <p:sldId id="287" r:id="rId25"/>
    <p:sldId id="296" r:id="rId26"/>
    <p:sldId id="289" r:id="rId27"/>
    <p:sldId id="337" r:id="rId28"/>
    <p:sldId id="323" r:id="rId29"/>
    <p:sldId id="27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0000"/>
    <a:srgbClr val="737373"/>
    <a:srgbClr val="595959"/>
    <a:srgbClr val="940000"/>
    <a:srgbClr val="D6EECF"/>
    <a:srgbClr val="34821C"/>
    <a:srgbClr val="4D4D4D"/>
    <a:srgbClr val="5A5AA8"/>
    <a:srgbClr val="65BB7B"/>
    <a:srgbClr val="64BA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E8D709-5741-4CFD-85F1-331171374D08}" v="2028" dt="2023-01-24T13:47:54.5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600" autoAdjust="0"/>
    <p:restoredTop sz="67078" autoAdjust="0"/>
  </p:normalViewPr>
  <p:slideViewPr>
    <p:cSldViewPr snapToGrid="0" showGuides="1">
      <p:cViewPr varScale="1">
        <p:scale>
          <a:sx n="44" d="100"/>
          <a:sy n="44" d="100"/>
        </p:scale>
        <p:origin x="576" y="44"/>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chgInfo>
</file>

<file path=ppt/media/hdphoto1.wdp>
</file>

<file path=ppt/media/image1.png>
</file>

<file path=ppt/media/image2.png>
</file>

<file path=ppt/media/image3.sv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the AI Trainer / Consultant for Research Computing.</a:t>
            </a:r>
          </a:p>
          <a:p>
            <a:endParaRPr lang="en-US" altLang="en-US" dirty="0">
              <a:ea typeface="ＭＳ Ｐゴシック" charset="-128"/>
            </a:endParaRPr>
          </a:p>
          <a:p>
            <a:r>
              <a:rPr lang="en-US" baseline="0" dirty="0"/>
              <a:t>In this briefing, I will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And a slew of other operators.</a:t>
            </a:r>
          </a:p>
          <a:p>
            <a:endParaRPr lang="en-US" dirty="0">
              <a:latin typeface="+mn-lt"/>
            </a:endParaRPr>
          </a:p>
          <a:p>
            <a:pPr>
              <a:lnSpc>
                <a:spcPct val="110000"/>
              </a:lnSpc>
            </a:pPr>
            <a:r>
              <a:rPr lang="en-US" dirty="0">
                <a:latin typeface="+mn-lt"/>
              </a:rPr>
              <a:t>Logical Operators</a:t>
            </a:r>
          </a:p>
          <a:p>
            <a:pPr>
              <a:lnSpc>
                <a:spcPct val="110000"/>
              </a:lnSpc>
            </a:pPr>
            <a:endParaRPr lang="en-US" b="1" dirty="0">
              <a:solidFill>
                <a:srgbClr val="5A5AA8"/>
              </a:solidFill>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a:t>
            </a:r>
          </a:p>
          <a:p>
            <a:pPr>
              <a:lnSpc>
                <a:spcPct val="110000"/>
              </a:lnSpc>
            </a:pPr>
            <a:r>
              <a:rPr lang="en-US" b="1" dirty="0">
                <a:solidFill>
                  <a:srgbClr val="5A5AA8"/>
                </a:solidFill>
                <a:latin typeface="+mn-lt"/>
              </a:rPr>
              <a:t> or</a:t>
            </a:r>
            <a:r>
              <a:rPr lang="en-US" dirty="0">
                <a:solidFill>
                  <a:srgbClr val="5A5AA8"/>
                </a:solidFill>
                <a:latin typeface="+mn-lt"/>
              </a:rPr>
              <a:t>   </a:t>
            </a:r>
            <a:r>
              <a:rPr lang="en-US" dirty="0">
                <a:latin typeface="+mn-lt"/>
              </a:rPr>
              <a:t>- evaluates to True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 </a:t>
            </a:r>
            <a:r>
              <a:rPr lang="en-US" dirty="0">
                <a:solidFill>
                  <a:srgbClr val="5A5AA8"/>
                </a:solidFill>
                <a:latin typeface="+mn-lt"/>
              </a:rPr>
              <a:t>(more on this next lecture)</a:t>
            </a: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a:t>
            </a: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10</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11</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Python has several augmented operators that allow assignment and operations to be done simultaneously </a:t>
            </a:r>
            <a:r>
              <a:rPr lang="en-US" sz="1200" dirty="0">
                <a:solidFill>
                  <a:srgbClr val="FF0000"/>
                </a:solidFill>
                <a:latin typeface="+mn-lt"/>
              </a:rPr>
              <a:t>(but no unary increment or decrement, ++ or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0000"/>
              </a:solidFill>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0000"/>
                </a:solidFill>
                <a:latin typeface="+mn-lt"/>
              </a:rPr>
              <a:t>These operators save typing time and are kind of neat.</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3198403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Interpreted languages are much slower than compiled languages.  When performance matters, an interpreted language may not be the best solution.  If that’s the case with you, Nvidia provides the Cuda development environment which supports the C and C++ languages.  These are compiled languages as opposed to interpreted.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13</a:t>
            </a:fld>
            <a:endParaRPr lang="en-US"/>
          </a:p>
        </p:txBody>
      </p:sp>
    </p:spTree>
    <p:extLst>
      <p:ext uri="{BB962C8B-B14F-4D97-AF65-F5344CB8AC3E}">
        <p14:creationId xmlns:p14="http://schemas.microsoft.com/office/powerpoint/2010/main" val="41299228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the AI Trainer / Consultant for Research Computing.</a:t>
            </a:r>
          </a:p>
          <a:p>
            <a:endParaRPr lang="en-US" altLang="en-US" dirty="0">
              <a:ea typeface="ＭＳ Ｐゴシック" charset="-128"/>
            </a:endParaRPr>
          </a:p>
          <a:p>
            <a:r>
              <a:rPr lang="en-US" baseline="0" dirty="0"/>
              <a:t>In this briefing, I will introduce you to the Python data 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Python’s base datatypes are shown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2200" dirty="0"/>
              <a:t>Commonly used data types in core Python</a:t>
            </a:r>
          </a:p>
          <a:p>
            <a:pPr marL="342900" indent="-342900">
              <a:buFont typeface="Courier New" panose="02070309020205020404" pitchFamily="49" charset="0"/>
              <a:buChar char="o"/>
            </a:pPr>
            <a:r>
              <a:rPr lang="en-US" sz="2200" dirty="0"/>
              <a:t>Integer (int)</a:t>
            </a:r>
          </a:p>
          <a:p>
            <a:pPr marL="342900" indent="-342900">
              <a:buFont typeface="Courier New" panose="02070309020205020404" pitchFamily="49" charset="0"/>
              <a:buChar char="o"/>
            </a:pPr>
            <a:r>
              <a:rPr lang="en-US" sz="2200" dirty="0"/>
              <a:t>Float (float) - double-precision only, 64-bit</a:t>
            </a:r>
          </a:p>
          <a:p>
            <a:pPr marL="342900" indent="-342900">
              <a:buFont typeface="Courier New" panose="02070309020205020404" pitchFamily="49" charset="0"/>
              <a:buChar char="o"/>
            </a:pPr>
            <a:r>
              <a:rPr lang="en-US" sz="2200" dirty="0"/>
              <a:t>String (str) – delimited by single OR double quotes</a:t>
            </a:r>
          </a:p>
          <a:p>
            <a:pPr marL="342900" indent="-342900">
              <a:buFont typeface="Courier New" panose="02070309020205020404" pitchFamily="49" charset="0"/>
              <a:buChar char="o"/>
            </a:pPr>
            <a:r>
              <a:rPr lang="en-US" sz="2200" dirty="0"/>
              <a:t>Boolean (bool) – True / False</a:t>
            </a:r>
          </a:p>
          <a:p>
            <a:pPr lvl="1"/>
            <a:endParaRPr lang="en-US" sz="2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https://pynative.com/python-data-types/</a:t>
            </a: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functions allow you to </a:t>
            </a:r>
            <a:r>
              <a:rPr lang="en-US" b="1" dirty="0"/>
              <a:t>typecast</a:t>
            </a:r>
            <a:r>
              <a:rPr lang="en-US" dirty="0"/>
              <a:t> a variable of one type to another type.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6515914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the AI Trainer / Consultant for Research Computing.</a:t>
            </a:r>
          </a:p>
          <a:p>
            <a:endParaRPr lang="en-US" altLang="en-US" dirty="0">
              <a:ea typeface="ＭＳ Ｐゴシック" charset="-128"/>
            </a:endParaRPr>
          </a:p>
          <a:p>
            <a:r>
              <a:rPr lang="en-US" baseline="0" dirty="0"/>
              <a:t>In this briefing, I will talk about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Likewise, the names you assign to your variables and functions is critically important.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a few notes about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software allocates space in memory large enough to contain whatever you assign to it.  Or using a container analogy, it creates a box to hold its value.  The variable’s </a:t>
            </a:r>
            <a:r>
              <a:rPr lang="en-US" b="1" baseline="0" dirty="0"/>
              <a:t>datatype </a:t>
            </a:r>
            <a:r>
              <a:rPr lang="en-US" b="0" baseline="0" dirty="0"/>
              <a:t>determines the amount of memory required to hold it, just as we see in this picture.  </a:t>
            </a:r>
            <a:r>
              <a:rPr lang="en-US" baseline="0" dirty="0"/>
              <a:t>Behind the name you use for a variable, there’s a hidden address or pointer to its location or compartment in memory.</a:t>
            </a:r>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the AI Trainer / Consultant for Research Computing.</a:t>
            </a:r>
          </a:p>
          <a:p>
            <a:endParaRPr lang="en-US" altLang="en-US" dirty="0">
              <a:ea typeface="ＭＳ Ｐゴシック" charset="-128"/>
            </a:endParaRPr>
          </a:p>
          <a:p>
            <a:r>
              <a:rPr lang="en-US" baseline="0" dirty="0"/>
              <a:t>In this briefing, I will introduce you to the Python strings.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948324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Python, individual characters are the building blocks of a string.  A character can be an alphabetical letter, a blank space, or a special character – a punctuation mark, as we see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29964545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Keep in mind that Python indexes start at 0.  As we see here, the first letter in this string (S) is at index position 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307995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here we see a list of escape sequences that can be embedded in your strings.  Escape sequences are useful when you need to format a text string in a unique way.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23</a:t>
            </a:fld>
            <a:endParaRPr lang="en-US"/>
          </a:p>
        </p:txBody>
      </p:sp>
    </p:spTree>
    <p:extLst>
      <p:ext uri="{BB962C8B-B14F-4D97-AF65-F5344CB8AC3E}">
        <p14:creationId xmlns:p14="http://schemas.microsoft.com/office/powerpoint/2010/main" val="555085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Setup Instructions…</a:t>
            </a:r>
          </a:p>
        </p:txBody>
      </p:sp>
      <p:sp>
        <p:nvSpPr>
          <p:cNvPr id="4" name="Slide Number Placeholder 3"/>
          <p:cNvSpPr>
            <a:spLocks noGrp="1"/>
          </p:cNvSpPr>
          <p:nvPr>
            <p:ph type="sldNum" sz="quarter" idx="5"/>
          </p:nvPr>
        </p:nvSpPr>
        <p:spPr/>
        <p:txBody>
          <a:bodyPr/>
          <a:lstStyle/>
          <a:p>
            <a:fld id="{3148858F-F1DB-4027-9C85-CCA6849540DD}" type="slidenum">
              <a:rPr lang="en-US" smtClean="0"/>
              <a:t>25</a:t>
            </a:fld>
            <a:endParaRPr lang="en-US"/>
          </a:p>
        </p:txBody>
      </p:sp>
    </p:spTree>
    <p:extLst>
      <p:ext uri="{BB962C8B-B14F-4D97-AF65-F5344CB8AC3E}">
        <p14:creationId xmlns:p14="http://schemas.microsoft.com/office/powerpoint/2010/main" val="12796465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t>[NEXT SLIDE]</a:t>
            </a: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26</a:t>
            </a:fld>
            <a:endParaRPr lang="en-US"/>
          </a:p>
        </p:txBody>
      </p:sp>
    </p:spTree>
    <p:extLst>
      <p:ext uri="{BB962C8B-B14F-4D97-AF65-F5344CB8AC3E}">
        <p14:creationId xmlns:p14="http://schemas.microsoft.com/office/powerpoint/2010/main" val="4054386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20000"/>
              </a:lnSpc>
            </a:pPr>
            <a:r>
              <a:rPr lang="en-US" sz="1200" dirty="0">
                <a:latin typeface="+mn-lt"/>
              </a:rPr>
              <a:t>Python variables are </a:t>
            </a:r>
            <a:r>
              <a:rPr lang="en-US" sz="1200" dirty="0">
                <a:solidFill>
                  <a:srgbClr val="5A5AA8"/>
                </a:solidFill>
                <a:latin typeface="+mn-lt"/>
              </a:rPr>
              <a:t>dynamically </a:t>
            </a:r>
            <a:r>
              <a:rPr lang="en-US" sz="1200" dirty="0">
                <a:latin typeface="+mn-lt"/>
              </a:rPr>
              <a:t>declared</a:t>
            </a:r>
          </a:p>
          <a:p>
            <a:pPr>
              <a:lnSpc>
                <a:spcPct val="120000"/>
              </a:lnSpc>
            </a:pPr>
            <a:endParaRPr lang="en-US" sz="1200" dirty="0">
              <a:latin typeface="+mn-lt"/>
            </a:endParaRPr>
          </a:p>
          <a:p>
            <a:pPr>
              <a:lnSpc>
                <a:spcPct val="120000"/>
              </a:lnSpc>
            </a:pPr>
            <a:r>
              <a:rPr lang="en-US" sz="1200" dirty="0">
                <a:latin typeface="+mn-lt"/>
              </a:rPr>
              <a:t>The data type is inferred by the data that is assigned </a:t>
            </a:r>
            <a:r>
              <a:rPr lang="en-US" sz="1200" dirty="0">
                <a:solidFill>
                  <a:srgbClr val="5A5AA8"/>
                </a:solidFill>
                <a:latin typeface="+mn-lt"/>
              </a:rPr>
              <a:t>(unless specifically defined)</a:t>
            </a: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May get unintended results</a:t>
            </a:r>
          </a:p>
          <a:p>
            <a:pPr marL="342900" lvl="0" indent="-342900">
              <a:lnSpc>
                <a:spcPct val="120000"/>
              </a:lnSpc>
              <a:buFont typeface="Courier New" panose="02070309020205020404" pitchFamily="49" charset="0"/>
              <a:buChar char="o"/>
            </a:pPr>
            <a:r>
              <a:rPr lang="en-US" sz="1200" dirty="0">
                <a:latin typeface="+mn-lt"/>
              </a:rPr>
              <a:t>Doesn't flag errors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the same as a reserved keyword</a:t>
            </a:r>
          </a:p>
          <a:p>
            <a:pPr marL="628650" lvl="1" indent="-171450">
              <a:lnSpc>
                <a:spcPct val="100000"/>
              </a:lnSpc>
              <a:buFont typeface="Courier New" panose="02070309020205020404" pitchFamily="49" charset="0"/>
              <a:buChar char="o"/>
            </a:pPr>
            <a:r>
              <a:rPr lang="en-US" dirty="0">
                <a:latin typeface="+mn-lt"/>
              </a:rPr>
              <a:t>But be careful these can </a:t>
            </a:r>
            <a:r>
              <a:rPr lang="en-US" dirty="0">
                <a:solidFill>
                  <a:srgbClr val="5A5AA8"/>
                </a:solidFill>
                <a:latin typeface="+mn-lt"/>
              </a:rPr>
              <a:t>override</a:t>
            </a:r>
            <a:r>
              <a:rPr lang="en-US" dirty="0">
                <a:latin typeface="+mn-lt"/>
              </a:rPr>
              <a:t> other functions!</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function, </a:t>
            </a:r>
            <a:br>
              <a:rPr lang="en-US" dirty="0">
                <a:latin typeface="+mn-lt"/>
              </a:rPr>
            </a:br>
            <a:r>
              <a:rPr lang="en-US" dirty="0">
                <a:latin typeface="+mn-lt"/>
              </a:rPr>
              <a:t> or subroutine name)</a:t>
            </a:r>
          </a:p>
          <a:p>
            <a:pPr marL="171450" lvl="0" indent="-171450">
              <a:lnSpc>
                <a:spcPct val="100000"/>
              </a:lnSpc>
              <a:buFont typeface="Courier New" panose="02070309020205020404" pitchFamily="49" charset="0"/>
              <a:buChar char="o"/>
            </a:pPr>
            <a:r>
              <a:rPr lang="en-US" dirty="0">
                <a:latin typeface="+mn-lt"/>
              </a:rPr>
              <a:t> Not more than </a:t>
            </a:r>
            <a:r>
              <a:rPr lang="en-US" dirty="0">
                <a:solidFill>
                  <a:srgbClr val="5A5AA8"/>
                </a:solidFill>
                <a:latin typeface="+mn-lt"/>
              </a:rPr>
              <a:t>79 </a:t>
            </a:r>
            <a:r>
              <a:rPr lang="en-US" dirty="0">
                <a:latin typeface="+mn-lt"/>
              </a:rPr>
              <a:t>Characters (if this is a problem, you’re </a:t>
            </a:r>
            <a:br>
              <a:rPr lang="en-US" dirty="0">
                <a:latin typeface="+mn-lt"/>
              </a:rPr>
            </a:br>
            <a:r>
              <a:rPr lang="en-US" dirty="0">
                <a:latin typeface="+mn-lt"/>
              </a:rPr>
              <a:t> doing it wrong!)</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language has a set of reserved words.  And Python is no exception.  A reserved word cannot be used as a variable name.  Best practice is to simply avoid these words altogether.</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These naming suggests are recommended: </a:t>
            </a: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Use “</a:t>
            </a:r>
            <a:r>
              <a:rPr lang="en-US" dirty="0">
                <a:solidFill>
                  <a:srgbClr val="5A5AA8"/>
                </a:solidFill>
                <a:latin typeface="+mn-lt"/>
              </a:rPr>
              <a:t>camel casing</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For longer programs, begin variables with prefix indicating </a:t>
            </a:r>
            <a:br>
              <a:rPr lang="en-US" dirty="0">
                <a:latin typeface="+mn-lt"/>
              </a:rPr>
            </a:br>
            <a:r>
              <a:rPr lang="en-US" dirty="0">
                <a:latin typeface="+mn-lt"/>
              </a:rPr>
              <a:t>variable type (</a:t>
            </a:r>
            <a:r>
              <a:rPr lang="en-US" dirty="0" err="1">
                <a:solidFill>
                  <a:srgbClr val="5A5AA8"/>
                </a:solidFill>
                <a:latin typeface="+mn-lt"/>
              </a:rPr>
              <a:t>strName</a:t>
            </a:r>
            <a:r>
              <a:rPr lang="en-US" dirty="0">
                <a:latin typeface="+mn-lt"/>
              </a:rPr>
              <a:t>, </a:t>
            </a:r>
            <a:r>
              <a:rPr lang="en-US" dirty="0" err="1">
                <a:solidFill>
                  <a:srgbClr val="5A5AA8"/>
                </a:solidFill>
                <a:latin typeface="+mn-lt"/>
              </a:rPr>
              <a:t>fltDollars</a:t>
            </a:r>
            <a:r>
              <a:rPr lang="en-US" dirty="0">
                <a:latin typeface="+mn-lt"/>
              </a:rPr>
              <a:t>)</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the AI Trainer / Consultant for Research Computing.</a:t>
            </a:r>
          </a:p>
          <a:p>
            <a:endParaRPr lang="en-US" altLang="en-US" dirty="0">
              <a:ea typeface="ＭＳ Ｐゴシック" charset="-128"/>
            </a:endParaRPr>
          </a:p>
          <a:p>
            <a:r>
              <a:rPr lang="en-US" baseline="0" dirty="0"/>
              <a:t>In this briefing, I will introduce you to the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 has a wide variety of arithmetic operators.</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and Modulus</a:t>
            </a:r>
          </a:p>
          <a:p>
            <a:pPr marL="171450" indent="-171450">
              <a:buFont typeface="Courier New" panose="02070309020205020404" pitchFamily="49" charset="0"/>
              <a:buChar char="o"/>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8</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Comparison Operators compare 2 numbers or strings.  They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9</a:t>
            </a:fld>
            <a:endParaRPr lang="en-US"/>
          </a:p>
        </p:txBody>
      </p:sp>
    </p:spTree>
    <p:extLst>
      <p:ext uri="{BB962C8B-B14F-4D97-AF65-F5344CB8AC3E}">
        <p14:creationId xmlns:p14="http://schemas.microsoft.com/office/powerpoint/2010/main" val="2575915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1/24/2023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1/24/2023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creativecommons.org/licenses/by-nc/3.0/" TargetMode="External"/><Relationship Id="rId5" Type="http://schemas.openxmlformats.org/officeDocument/2006/relationships/hyperlink" Target="https://www.pngall.com/wizard-png" TargetMode="Externa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Variables and Memory</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 </a:t>
            </a:r>
            <a:r>
              <a:rPr lang="en-US" dirty="0">
                <a:solidFill>
                  <a:srgbClr val="5A5AA8"/>
                </a:solidFill>
                <a:latin typeface="Avenir" panose="02000503020000020003" pitchFamily="2" charset="0"/>
              </a:rPr>
              <a:t>(more on this next lecture)</a:t>
            </a: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in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lnSpcReduction="10000"/>
          </a:bodyPr>
          <a:lstStyle/>
          <a:p>
            <a:pPr marL="0" indent="0">
              <a:lnSpc>
                <a:spcPct val="100000"/>
              </a:lnSpc>
              <a:buNone/>
            </a:pPr>
            <a:r>
              <a:rPr lang="en-US" dirty="0">
                <a:latin typeface="Avenir" panose="02000503020000020003" pitchFamily="2" charset="0"/>
              </a:rPr>
              <a:t>Python allows you to do multiple assignments in one line</a:t>
            </a:r>
          </a:p>
          <a:p>
            <a:pPr marL="0"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a:t>
            </a:r>
            <a:r>
              <a:rPr lang="en-US" dirty="0">
                <a:solidFill>
                  <a:srgbClr val="65BB7B"/>
                </a:solidFill>
                <a:latin typeface="Avenir" panose="02000503020000020003" pitchFamily="2" charset="0"/>
              </a:rPr>
              <a:t> </a:t>
            </a:r>
            <a:r>
              <a:rPr lang="en-US" dirty="0">
                <a:solidFill>
                  <a:srgbClr val="5A5AA8"/>
                </a:solidFill>
                <a:latin typeface="Avenir" panose="02000503020000020003" pitchFamily="2" charset="0"/>
              </a:rPr>
              <a:t>one</a:t>
            </a:r>
            <a:r>
              <a:rPr lang="en-US" dirty="0">
                <a:solidFill>
                  <a:srgbClr val="65BB7B"/>
                </a:solidFill>
                <a:latin typeface="Avenir" panose="02000503020000020003" pitchFamily="2" charset="0"/>
              </a:rPr>
              <a:t> </a:t>
            </a:r>
            <a:r>
              <a:rPr lang="en-US" dirty="0">
                <a:latin typeface="Avenir" panose="02000503020000020003" pitchFamily="2" charset="0"/>
              </a:rPr>
              <a:t>value to </a:t>
            </a:r>
            <a:r>
              <a:rPr lang="en-US" dirty="0">
                <a:solidFill>
                  <a:srgbClr val="5A5AA8"/>
                </a:solidFill>
                <a:latin typeface="Avenir" panose="02000503020000020003" pitchFamily="2" charset="0"/>
              </a:rPr>
              <a:t>multiple</a:t>
            </a:r>
            <a:r>
              <a:rPr lang="en-US" dirty="0">
                <a:latin typeface="Avenir" panose="02000503020000020003" pitchFamily="2" charset="0"/>
              </a:rPr>
              <a:t> variables</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 y = z = 45</a:t>
            </a:r>
          </a:p>
          <a:p>
            <a:pPr lvl="1">
              <a:lnSpc>
                <a:spcPct val="100000"/>
              </a:lnSpc>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 calcmode="lin" valueType="num">
                                      <p:cBhvr additive="base">
                                        <p:cTn id="1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7338"/>
            <a:ext cx="10515600" cy="1325563"/>
          </a:xfrm>
        </p:spPr>
        <p:txBody>
          <a:bodyPr>
            <a:normAutofit/>
          </a:bodyPr>
          <a:lstStyle/>
          <a:p>
            <a:pPr algn="ctr"/>
            <a:r>
              <a:rPr lang="en-US" sz="3600" b="1" dirty="0">
                <a:latin typeface="Avenir Black" panose="02000503020000020003" pitchFamily="2" charset="0"/>
              </a:rPr>
              <a:t>Python Assignment Operators</a:t>
            </a:r>
          </a:p>
        </p:txBody>
      </p:sp>
      <p:sp>
        <p:nvSpPr>
          <p:cNvPr id="5" name="Content Placeholder 4"/>
          <p:cNvSpPr>
            <a:spLocks noGrp="1"/>
          </p:cNvSpPr>
          <p:nvPr>
            <p:ph idx="1"/>
          </p:nvPr>
        </p:nvSpPr>
        <p:spPr>
          <a:xfrm>
            <a:off x="838200" y="1476597"/>
            <a:ext cx="10515600" cy="4351338"/>
          </a:xfrm>
        </p:spPr>
        <p:txBody>
          <a:bodyPr/>
          <a:lstStyle/>
          <a:p>
            <a:pPr>
              <a:lnSpc>
                <a:spcPct val="100000"/>
              </a:lnSpc>
            </a:pPr>
            <a:r>
              <a:rPr lang="en-US" sz="2400" dirty="0">
                <a:latin typeface="Avenir" panose="02000503020000020003" pitchFamily="2" charset="0"/>
              </a:rPr>
              <a:t>Python has several augmented operators that allow assignment and operations to be done simultaneously </a:t>
            </a:r>
            <a:r>
              <a:rPr lang="en-US" sz="1600" dirty="0">
                <a:solidFill>
                  <a:srgbClr val="B30000"/>
                </a:solidFill>
                <a:latin typeface="Avenir" panose="02000503020000020003" pitchFamily="2" charset="0"/>
              </a:rPr>
              <a:t>(but no unary increment or decrement, ++ or -- )</a:t>
            </a:r>
          </a:p>
          <a:p>
            <a:pPr>
              <a:lnSpc>
                <a:spcPct val="100000"/>
              </a:lnSpc>
            </a:pPr>
            <a:endParaRPr lang="en-US" sz="2400" dirty="0">
              <a:latin typeface="Avenir" panose="02000503020000020003" pitchFamily="2" charset="0"/>
            </a:endParaRPr>
          </a:p>
          <a:p>
            <a:pPr marL="0" indent="0">
              <a:lnSpc>
                <a:spcPct val="100000"/>
              </a:lnSpc>
              <a:buNone/>
            </a:pPr>
            <a:endParaRPr lang="en-US" b="1" dirty="0">
              <a:solidFill>
                <a:srgbClr val="FFFF00"/>
              </a:solidFill>
            </a:endParaRPr>
          </a:p>
        </p:txBody>
      </p:sp>
      <p:graphicFrame>
        <p:nvGraphicFramePr>
          <p:cNvPr id="3" name="Table 3">
            <a:extLst>
              <a:ext uri="{FF2B5EF4-FFF2-40B4-BE49-F238E27FC236}">
                <a16:creationId xmlns:a16="http://schemas.microsoft.com/office/drawing/2014/main" id="{0C8ABEAD-5CA2-43F9-9B50-EC857EF2C48F}"/>
              </a:ext>
            </a:extLst>
          </p:cNvPr>
          <p:cNvGraphicFramePr>
            <a:graphicFrameLocks noGrp="1"/>
          </p:cNvGraphicFramePr>
          <p:nvPr>
            <p:extLst>
              <p:ext uri="{D42A27DB-BD31-4B8C-83A1-F6EECF244321}">
                <p14:modId xmlns:p14="http://schemas.microsoft.com/office/powerpoint/2010/main" val="1864463433"/>
              </p:ext>
            </p:extLst>
          </p:nvPr>
        </p:nvGraphicFramePr>
        <p:xfrm>
          <a:off x="2016710" y="2575050"/>
          <a:ext cx="8158579" cy="3566160"/>
        </p:xfrm>
        <a:graphic>
          <a:graphicData uri="http://schemas.openxmlformats.org/drawingml/2006/table">
            <a:tbl>
              <a:tblPr firstRow="1" bandRow="1">
                <a:tableStyleId>{16D9F66E-5EB9-4882-86FB-DCBF35E3C3E4}</a:tableStyleId>
              </a:tblPr>
              <a:tblGrid>
                <a:gridCol w="2401710">
                  <a:extLst>
                    <a:ext uri="{9D8B030D-6E8A-4147-A177-3AD203B41FA5}">
                      <a16:colId xmlns:a16="http://schemas.microsoft.com/office/drawing/2014/main" val="2510028020"/>
                    </a:ext>
                  </a:extLst>
                </a:gridCol>
                <a:gridCol w="2809483">
                  <a:extLst>
                    <a:ext uri="{9D8B030D-6E8A-4147-A177-3AD203B41FA5}">
                      <a16:colId xmlns:a16="http://schemas.microsoft.com/office/drawing/2014/main" val="1398099755"/>
                    </a:ext>
                  </a:extLst>
                </a:gridCol>
                <a:gridCol w="2947386">
                  <a:extLst>
                    <a:ext uri="{9D8B030D-6E8A-4147-A177-3AD203B41FA5}">
                      <a16:colId xmlns:a16="http://schemas.microsoft.com/office/drawing/2014/main" val="582470609"/>
                    </a:ext>
                  </a:extLst>
                </a:gridCol>
              </a:tblGrid>
              <a:tr h="394092">
                <a:tc>
                  <a:txBody>
                    <a:bodyPr/>
                    <a:lstStyle/>
                    <a:p>
                      <a:pPr algn="ctr"/>
                      <a:r>
                        <a:rPr lang="en-US" sz="2000" dirty="0">
                          <a:solidFill>
                            <a:schemeClr val="tx1"/>
                          </a:solidFill>
                        </a:rPr>
                        <a:t>Operator</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Example</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Equivalent to</a:t>
                      </a:r>
                      <a:endParaRPr lang="en-US" sz="2000" dirty="0">
                        <a:solidFill>
                          <a:schemeClr val="tx1"/>
                        </a:solidFill>
                        <a:latin typeface="Consolas" panose="020B0609020204030204" pitchFamily="49" charset="0"/>
                      </a:endParaRPr>
                    </a:p>
                  </a:txBody>
                  <a:tcPr>
                    <a:solidFill>
                      <a:srgbClr val="65BB7B"/>
                    </a:solidFill>
                  </a:tcPr>
                </a:tc>
                <a:extLst>
                  <a:ext uri="{0D108BD9-81ED-4DB2-BD59-A6C34878D82A}">
                    <a16:rowId xmlns:a16="http://schemas.microsoft.com/office/drawing/2014/main" val="2916621872"/>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266131656"/>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385068699"/>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1800730285"/>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3958058785"/>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01562136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531922577"/>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249693897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822907906"/>
                  </a:ext>
                </a:extLst>
              </a:tr>
            </a:tbl>
          </a:graphicData>
        </a:graphic>
      </p:graphicFrame>
      <p:pic>
        <p:nvPicPr>
          <p:cNvPr id="4" name="Picture 3">
            <a:extLst>
              <a:ext uri="{FF2B5EF4-FFF2-40B4-BE49-F238E27FC236}">
                <a16:creationId xmlns:a16="http://schemas.microsoft.com/office/drawing/2014/main" id="{C856EAEF-1BAE-377B-906B-8CB2FA378F2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157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58535"/>
            <a:ext cx="12191999" cy="827416"/>
          </a:xfrm>
        </p:spPr>
        <p:txBody>
          <a:bodyPr>
            <a:normAutofit/>
          </a:bodyPr>
          <a:lstStyle/>
          <a:p>
            <a:pPr algn="ctr"/>
            <a:r>
              <a:rPr lang="en-US" sz="3600" b="1" dirty="0">
                <a:latin typeface="Avenir Black" panose="02000503020000020003" pitchFamily="2" charset="0"/>
                <a:cs typeface="Segoe UI Light" panose="020B0502040204020203" pitchFamily="34" charset="0"/>
              </a:rPr>
              <a:t>Architecture (Interpreted Languages)</a:t>
            </a:r>
          </a:p>
        </p:txBody>
      </p:sp>
      <p:sp>
        <p:nvSpPr>
          <p:cNvPr id="10" name="TextBox 9">
            <a:extLst>
              <a:ext uri="{FF2B5EF4-FFF2-40B4-BE49-F238E27FC236}">
                <a16:creationId xmlns:a16="http://schemas.microsoft.com/office/drawing/2014/main" id="{A2B37971-EE36-25E0-BDCF-D20B1E4D115F}"/>
              </a:ext>
            </a:extLst>
          </p:cNvPr>
          <p:cNvSpPr txBox="1"/>
          <p:nvPr/>
        </p:nvSpPr>
        <p:spPr>
          <a:xfrm>
            <a:off x="533606" y="2904463"/>
            <a:ext cx="1769477" cy="369332"/>
          </a:xfrm>
          <a:prstGeom prst="rect">
            <a:avLst/>
          </a:prstGeom>
          <a:noFill/>
          <a:ln>
            <a:noFill/>
          </a:ln>
        </p:spPr>
        <p:txBody>
          <a:bodyPr wrap="square" rtlCol="0">
            <a:spAutoFit/>
          </a:bodyPr>
          <a:lstStyle/>
          <a:p>
            <a:pPr algn="ctr"/>
            <a:r>
              <a:rPr lang="en-US" dirty="0"/>
              <a:t>&gt;&gt;&gt; </a:t>
            </a:r>
            <a:r>
              <a:rPr lang="en-US" dirty="0" err="1"/>
              <a:t>Cmd</a:t>
            </a:r>
            <a:r>
              <a:rPr lang="en-US" dirty="0"/>
              <a:t> Line</a:t>
            </a:r>
          </a:p>
        </p:txBody>
      </p:sp>
      <p:sp>
        <p:nvSpPr>
          <p:cNvPr id="16" name="Down Arrow 15">
            <a:extLst>
              <a:ext uri="{FF2B5EF4-FFF2-40B4-BE49-F238E27FC236}">
                <a16:creationId xmlns:a16="http://schemas.microsoft.com/office/drawing/2014/main" id="{CB8040AC-F8CB-2701-B2BC-C3E4C29F48FD}"/>
              </a:ext>
              <a:ext uri="{C183D7F6-B498-43B3-948B-1728B52AA6E4}">
                <adec:decorative xmlns:adec="http://schemas.microsoft.com/office/drawing/2017/decorative" val="1"/>
              </a:ext>
            </a:extLst>
          </p:cNvPr>
          <p:cNvSpPr/>
          <p:nvPr/>
        </p:nvSpPr>
        <p:spPr>
          <a:xfrm rot="16200000">
            <a:off x="2734480" y="245420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50CC5730-5A28-E7C6-AC77-978E88B01450}"/>
              </a:ext>
              <a:ext uri="{C183D7F6-B498-43B3-948B-1728B52AA6E4}">
                <adec:decorative xmlns:adec="http://schemas.microsoft.com/office/drawing/2017/decorative" val="1"/>
              </a:ext>
            </a:extLst>
          </p:cNvPr>
          <p:cNvSpPr/>
          <p:nvPr/>
        </p:nvSpPr>
        <p:spPr>
          <a:xfrm>
            <a:off x="3493762"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4EE23EA-5A6A-B717-681F-29DA5336B5CF}"/>
              </a:ext>
            </a:extLst>
          </p:cNvPr>
          <p:cNvSpPr txBox="1"/>
          <p:nvPr/>
        </p:nvSpPr>
        <p:spPr>
          <a:xfrm>
            <a:off x="3493761" y="2278428"/>
            <a:ext cx="1769477" cy="923330"/>
          </a:xfrm>
          <a:prstGeom prst="rect">
            <a:avLst/>
          </a:prstGeom>
          <a:noFill/>
          <a:ln>
            <a:noFill/>
          </a:ln>
        </p:spPr>
        <p:txBody>
          <a:bodyPr wrap="square" rtlCol="0">
            <a:spAutoFit/>
          </a:bodyPr>
          <a:lstStyle/>
          <a:p>
            <a:pPr algn="ctr"/>
            <a:r>
              <a:rPr lang="en-US" dirty="0"/>
              <a:t>Interpreter</a:t>
            </a:r>
          </a:p>
          <a:p>
            <a:pPr algn="ctr"/>
            <a:r>
              <a:rPr lang="en-US" dirty="0"/>
              <a:t>(Often Written in C)</a:t>
            </a:r>
          </a:p>
        </p:txBody>
      </p:sp>
      <p:sp>
        <p:nvSpPr>
          <p:cNvPr id="6" name="Rounded Rectangle 5">
            <a:extLst>
              <a:ext uri="{FF2B5EF4-FFF2-40B4-BE49-F238E27FC236}">
                <a16:creationId xmlns:a16="http://schemas.microsoft.com/office/drawing/2014/main" id="{798D6FA3-3AAE-5F0B-F59C-D2537E9A0FAC}"/>
              </a:ext>
              <a:ext uri="{C183D7F6-B498-43B3-948B-1728B52AA6E4}">
                <adec:decorative xmlns:adec="http://schemas.microsoft.com/office/drawing/2017/decorative" val="1"/>
              </a:ext>
            </a:extLst>
          </p:cNvPr>
          <p:cNvSpPr/>
          <p:nvPr/>
        </p:nvSpPr>
        <p:spPr>
          <a:xfrm>
            <a:off x="6352786"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129AB68-D1DC-7E9C-B295-99ADC292D113}"/>
              </a:ext>
            </a:extLst>
          </p:cNvPr>
          <p:cNvSpPr txBox="1"/>
          <p:nvPr/>
        </p:nvSpPr>
        <p:spPr>
          <a:xfrm>
            <a:off x="6352785" y="2227058"/>
            <a:ext cx="1769477" cy="646331"/>
          </a:xfrm>
          <a:prstGeom prst="rect">
            <a:avLst/>
          </a:prstGeom>
          <a:noFill/>
          <a:ln>
            <a:noFill/>
          </a:ln>
        </p:spPr>
        <p:txBody>
          <a:bodyPr wrap="square" rtlCol="0">
            <a:spAutoFit/>
          </a:bodyPr>
          <a:lstStyle/>
          <a:p>
            <a:pPr algn="ctr"/>
            <a:r>
              <a:rPr lang="en-US" dirty="0"/>
              <a:t>CPU Virtual Machine </a:t>
            </a:r>
          </a:p>
        </p:txBody>
      </p:sp>
      <p:sp>
        <p:nvSpPr>
          <p:cNvPr id="11" name="Rounded Rectangle 10">
            <a:extLst>
              <a:ext uri="{FF2B5EF4-FFF2-40B4-BE49-F238E27FC236}">
                <a16:creationId xmlns:a16="http://schemas.microsoft.com/office/drawing/2014/main" id="{026893B1-2E6C-774E-0892-8F12255C0E58}"/>
              </a:ext>
              <a:ext uri="{C183D7F6-B498-43B3-948B-1728B52AA6E4}">
                <adec:decorative xmlns:adec="http://schemas.microsoft.com/office/drawing/2017/decorative" val="1"/>
              </a:ext>
            </a:extLst>
          </p:cNvPr>
          <p:cNvSpPr/>
          <p:nvPr/>
        </p:nvSpPr>
        <p:spPr>
          <a:xfrm>
            <a:off x="6700708" y="2836813"/>
            <a:ext cx="1086725" cy="386984"/>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C91C611-7E49-1352-0FD7-4866C6477DBE}"/>
              </a:ext>
            </a:extLst>
          </p:cNvPr>
          <p:cNvSpPr txBox="1"/>
          <p:nvPr/>
        </p:nvSpPr>
        <p:spPr>
          <a:xfrm>
            <a:off x="6359331" y="2866995"/>
            <a:ext cx="1769477" cy="338554"/>
          </a:xfrm>
          <a:prstGeom prst="rect">
            <a:avLst/>
          </a:prstGeom>
          <a:noFill/>
          <a:ln>
            <a:noFill/>
          </a:ln>
        </p:spPr>
        <p:txBody>
          <a:bodyPr wrap="square" rtlCol="0">
            <a:spAutoFit/>
          </a:bodyPr>
          <a:lstStyle/>
          <a:p>
            <a:pPr algn="ctr"/>
            <a:r>
              <a:rPr lang="en-US" sz="1600" dirty="0"/>
              <a:t>ByteCode</a:t>
            </a:r>
          </a:p>
        </p:txBody>
      </p:sp>
      <p:sp>
        <p:nvSpPr>
          <p:cNvPr id="15" name="Down Arrow 14">
            <a:extLst>
              <a:ext uri="{FF2B5EF4-FFF2-40B4-BE49-F238E27FC236}">
                <a16:creationId xmlns:a16="http://schemas.microsoft.com/office/drawing/2014/main" id="{B137F2F3-82C1-515A-C7CC-DCCB7EFAEC10}"/>
              </a:ext>
              <a:ext uri="{C183D7F6-B498-43B3-948B-1728B52AA6E4}">
                <adec:decorative xmlns:adec="http://schemas.microsoft.com/office/drawing/2017/decorative" val="1"/>
              </a:ext>
            </a:extLst>
          </p:cNvPr>
          <p:cNvSpPr/>
          <p:nvPr/>
        </p:nvSpPr>
        <p:spPr>
          <a:xfrm rot="16200000">
            <a:off x="8690722" y="2435928"/>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9F493F9C-6FEA-5110-2A02-E8ED9874E1D6}"/>
              </a:ext>
              <a:ext uri="{C183D7F6-B498-43B3-948B-1728B52AA6E4}">
                <adec:decorative xmlns:adec="http://schemas.microsoft.com/office/drawing/2017/decorative" val="1"/>
              </a:ext>
            </a:extLst>
          </p:cNvPr>
          <p:cNvSpPr/>
          <p:nvPr/>
        </p:nvSpPr>
        <p:spPr>
          <a:xfrm>
            <a:off x="9450005"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A13EE29-40FE-C065-64C8-ABBDEC8DD793}"/>
              </a:ext>
            </a:extLst>
          </p:cNvPr>
          <p:cNvSpPr txBox="1"/>
          <p:nvPr/>
        </p:nvSpPr>
        <p:spPr>
          <a:xfrm>
            <a:off x="9450004" y="2263634"/>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sp>
        <p:nvSpPr>
          <p:cNvPr id="23" name="TextBox 22">
            <a:extLst>
              <a:ext uri="{FF2B5EF4-FFF2-40B4-BE49-F238E27FC236}">
                <a16:creationId xmlns:a16="http://schemas.microsoft.com/office/drawing/2014/main" id="{75EF32C9-4822-94CB-AD74-A30959DD1509}"/>
              </a:ext>
            </a:extLst>
          </p:cNvPr>
          <p:cNvSpPr txBox="1"/>
          <p:nvPr/>
        </p:nvSpPr>
        <p:spPr>
          <a:xfrm>
            <a:off x="435674" y="4734631"/>
            <a:ext cx="1769477" cy="369332"/>
          </a:xfrm>
          <a:prstGeom prst="rect">
            <a:avLst/>
          </a:prstGeom>
          <a:noFill/>
          <a:ln>
            <a:noFill/>
          </a:ln>
        </p:spPr>
        <p:txBody>
          <a:bodyPr wrap="square" rtlCol="0">
            <a:spAutoFit/>
          </a:bodyPr>
          <a:lstStyle/>
          <a:p>
            <a:pPr algn="ctr"/>
            <a:r>
              <a:rPr lang="en-US" dirty="0"/>
              <a:t>C Source File(s)</a:t>
            </a:r>
          </a:p>
        </p:txBody>
      </p:sp>
      <p:sp>
        <p:nvSpPr>
          <p:cNvPr id="28" name="Down Arrow 27">
            <a:extLst>
              <a:ext uri="{FF2B5EF4-FFF2-40B4-BE49-F238E27FC236}">
                <a16:creationId xmlns:a16="http://schemas.microsoft.com/office/drawing/2014/main" id="{5D02E848-836C-5DEF-0541-33ECF2068E61}"/>
              </a:ext>
              <a:ext uri="{C183D7F6-B498-43B3-948B-1728B52AA6E4}">
                <adec:decorative xmlns:adec="http://schemas.microsoft.com/office/drawing/2017/decorative" val="1"/>
              </a:ext>
            </a:extLst>
          </p:cNvPr>
          <p:cNvSpPr/>
          <p:nvPr/>
        </p:nvSpPr>
        <p:spPr>
          <a:xfrm rot="16200000">
            <a:off x="2753972" y="4276980"/>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ounded Rectangle 16">
            <a:extLst>
              <a:ext uri="{FF2B5EF4-FFF2-40B4-BE49-F238E27FC236}">
                <a16:creationId xmlns:a16="http://schemas.microsoft.com/office/drawing/2014/main" id="{F0C406B0-3511-FADD-9E14-B412E0F14D01}"/>
              </a:ext>
              <a:ext uri="{C183D7F6-B498-43B3-948B-1728B52AA6E4}">
                <adec:decorative xmlns:adec="http://schemas.microsoft.com/office/drawing/2017/decorative" val="1"/>
              </a:ext>
            </a:extLst>
          </p:cNvPr>
          <p:cNvSpPr/>
          <p:nvPr/>
        </p:nvSpPr>
        <p:spPr>
          <a:xfrm>
            <a:off x="3513254"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C9BD32D-1687-0922-3BC2-1C24D8EE47F2}"/>
              </a:ext>
            </a:extLst>
          </p:cNvPr>
          <p:cNvSpPr txBox="1"/>
          <p:nvPr/>
        </p:nvSpPr>
        <p:spPr>
          <a:xfrm>
            <a:off x="3513253" y="4271303"/>
            <a:ext cx="1769477" cy="646331"/>
          </a:xfrm>
          <a:prstGeom prst="rect">
            <a:avLst/>
          </a:prstGeom>
          <a:noFill/>
          <a:ln>
            <a:noFill/>
          </a:ln>
        </p:spPr>
        <p:txBody>
          <a:bodyPr wrap="square" rtlCol="0">
            <a:spAutoFit/>
          </a:bodyPr>
          <a:lstStyle/>
          <a:p>
            <a:pPr algn="ctr"/>
            <a:r>
              <a:rPr lang="en-US" dirty="0"/>
              <a:t>C / C++ </a:t>
            </a:r>
          </a:p>
          <a:p>
            <a:pPr algn="ctr"/>
            <a:r>
              <a:rPr lang="en-US" dirty="0"/>
              <a:t>Compiler</a:t>
            </a:r>
          </a:p>
        </p:txBody>
      </p:sp>
      <p:sp>
        <p:nvSpPr>
          <p:cNvPr id="26" name="Down Arrow 25">
            <a:extLst>
              <a:ext uri="{FF2B5EF4-FFF2-40B4-BE49-F238E27FC236}">
                <a16:creationId xmlns:a16="http://schemas.microsoft.com/office/drawing/2014/main" id="{0F9A18C2-A4E7-BED0-4DB1-DFD9F7A6D460}"/>
              </a:ext>
              <a:ext uri="{C183D7F6-B498-43B3-948B-1728B52AA6E4}">
                <adec:decorative xmlns:adec="http://schemas.microsoft.com/office/drawing/2017/decorative" val="1"/>
              </a:ext>
            </a:extLst>
          </p:cNvPr>
          <p:cNvSpPr/>
          <p:nvPr/>
        </p:nvSpPr>
        <p:spPr>
          <a:xfrm rot="16200000">
            <a:off x="5729671" y="4367128"/>
            <a:ext cx="195667" cy="1089545"/>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8866D8A4-EA95-7890-DCBD-1FE5AEAF81B5}"/>
              </a:ext>
              <a:ext uri="{C183D7F6-B498-43B3-948B-1728B52AA6E4}">
                <adec:decorative xmlns:adec="http://schemas.microsoft.com/office/drawing/2017/decorative" val="1"/>
              </a:ext>
            </a:extLst>
          </p:cNvPr>
          <p:cNvSpPr/>
          <p:nvPr/>
        </p:nvSpPr>
        <p:spPr>
          <a:xfrm>
            <a:off x="6372278" y="3976421"/>
            <a:ext cx="1769477" cy="1143299"/>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E2AA55F-88B7-CA3F-F331-BFF42BADBE68}"/>
              </a:ext>
            </a:extLst>
          </p:cNvPr>
          <p:cNvSpPr txBox="1"/>
          <p:nvPr/>
        </p:nvSpPr>
        <p:spPr>
          <a:xfrm>
            <a:off x="6372278" y="4363404"/>
            <a:ext cx="1769477" cy="369332"/>
          </a:xfrm>
          <a:prstGeom prst="rect">
            <a:avLst/>
          </a:prstGeom>
          <a:noFill/>
          <a:ln>
            <a:noFill/>
          </a:ln>
        </p:spPr>
        <p:txBody>
          <a:bodyPr wrap="square" rtlCol="0">
            <a:spAutoFit/>
          </a:bodyPr>
          <a:lstStyle/>
          <a:p>
            <a:pPr algn="ctr"/>
            <a:r>
              <a:rPr lang="en-US" dirty="0"/>
              <a:t>Executable</a:t>
            </a:r>
          </a:p>
        </p:txBody>
      </p:sp>
      <p:sp>
        <p:nvSpPr>
          <p:cNvPr id="27" name="Down Arrow 26">
            <a:extLst>
              <a:ext uri="{FF2B5EF4-FFF2-40B4-BE49-F238E27FC236}">
                <a16:creationId xmlns:a16="http://schemas.microsoft.com/office/drawing/2014/main" id="{878E7D01-0284-7669-B73C-F433E6E74696}"/>
              </a:ext>
              <a:ext uri="{C183D7F6-B498-43B3-948B-1728B52AA6E4}">
                <adec:decorative xmlns:adec="http://schemas.microsoft.com/office/drawing/2017/decorative" val="1"/>
              </a:ext>
            </a:extLst>
          </p:cNvPr>
          <p:cNvSpPr/>
          <p:nvPr/>
        </p:nvSpPr>
        <p:spPr>
          <a:xfrm rot="16200000">
            <a:off x="8710214" y="425869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5A66A7DA-B5CC-F417-32A4-3D7DD7E8E641}"/>
              </a:ext>
              <a:ext uri="{C183D7F6-B498-43B3-948B-1728B52AA6E4}">
                <adec:decorative xmlns:adec="http://schemas.microsoft.com/office/drawing/2017/decorative" val="1"/>
              </a:ext>
            </a:extLst>
          </p:cNvPr>
          <p:cNvSpPr/>
          <p:nvPr/>
        </p:nvSpPr>
        <p:spPr>
          <a:xfrm>
            <a:off x="9469497"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9FE59C1-B24F-089F-73DD-F37AEAF00EC8}"/>
              </a:ext>
              <a:ext uri="{C183D7F6-B498-43B3-948B-1728B52AA6E4}">
                <adec:decorative xmlns:adec="http://schemas.microsoft.com/office/drawing/2017/decorative" val="1"/>
              </a:ext>
            </a:extLst>
          </p:cNvPr>
          <p:cNvSpPr txBox="1"/>
          <p:nvPr/>
        </p:nvSpPr>
        <p:spPr>
          <a:xfrm>
            <a:off x="9469496" y="4086405"/>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pic>
        <p:nvPicPr>
          <p:cNvPr id="5" name="Picture 4">
            <a:extLst>
              <a:ext uri="{FF2B5EF4-FFF2-40B4-BE49-F238E27FC236}">
                <a16:creationId xmlns:a16="http://schemas.microsoft.com/office/drawing/2014/main" id="{BBA9BAE0-A94F-03A3-0249-6F2041D8B368}"/>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14" name="Down Arrow 13">
            <a:extLst>
              <a:ext uri="{FF2B5EF4-FFF2-40B4-BE49-F238E27FC236}">
                <a16:creationId xmlns:a16="http://schemas.microsoft.com/office/drawing/2014/main" id="{19A1D522-D81C-35CF-198B-F9BB4970A3A7}"/>
              </a:ext>
              <a:ext uri="{C183D7F6-B498-43B3-948B-1728B52AA6E4}">
                <adec:decorative xmlns:adec="http://schemas.microsoft.com/office/drawing/2017/decorative" val="1"/>
              </a:ext>
            </a:extLst>
          </p:cNvPr>
          <p:cNvSpPr/>
          <p:nvPr/>
        </p:nvSpPr>
        <p:spPr>
          <a:xfrm rot="16200000">
            <a:off x="5884141" y="2370396"/>
            <a:ext cx="195666" cy="1437468"/>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195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graphicFrame>
        <p:nvGraphicFramePr>
          <p:cNvPr id="2" name="Table 2">
            <a:extLst>
              <a:ext uri="{FF2B5EF4-FFF2-40B4-BE49-F238E27FC236}">
                <a16:creationId xmlns:a16="http://schemas.microsoft.com/office/drawing/2014/main" id="{0A91537F-874D-8701-79D8-A7236B792E0B}"/>
              </a:ext>
            </a:extLst>
          </p:cNvPr>
          <p:cNvGraphicFramePr>
            <a:graphicFrameLocks noGrp="1"/>
          </p:cNvGraphicFramePr>
          <p:nvPr>
            <p:extLst>
              <p:ext uri="{D42A27DB-BD31-4B8C-83A1-F6EECF244321}">
                <p14:modId xmlns:p14="http://schemas.microsoft.com/office/powerpoint/2010/main" val="3929971609"/>
              </p:ext>
            </p:extLst>
          </p:nvPr>
        </p:nvGraphicFramePr>
        <p:xfrm>
          <a:off x="2276075" y="2026205"/>
          <a:ext cx="7639850" cy="2551700"/>
        </p:xfrm>
        <a:graphic>
          <a:graphicData uri="http://schemas.openxmlformats.org/drawingml/2006/table">
            <a:tbl>
              <a:tblPr firstRow="1" bandRow="1">
                <a:tableStyleId>{5C22544A-7EE6-4342-B048-85BDC9FD1C3A}</a:tableStyleId>
              </a:tblPr>
              <a:tblGrid>
                <a:gridCol w="1366516">
                  <a:extLst>
                    <a:ext uri="{9D8B030D-6E8A-4147-A177-3AD203B41FA5}">
                      <a16:colId xmlns:a16="http://schemas.microsoft.com/office/drawing/2014/main" val="3211576592"/>
                    </a:ext>
                  </a:extLst>
                </a:gridCol>
                <a:gridCol w="6273334">
                  <a:extLst>
                    <a:ext uri="{9D8B030D-6E8A-4147-A177-3AD203B41FA5}">
                      <a16:colId xmlns:a16="http://schemas.microsoft.com/office/drawing/2014/main" val="3930761887"/>
                    </a:ext>
                  </a:extLst>
                </a:gridCol>
              </a:tblGrid>
              <a:tr h="510340">
                <a:tc>
                  <a:txBody>
                    <a:bodyPr/>
                    <a:lstStyle/>
                    <a:p>
                      <a:pPr algn="l"/>
                      <a:r>
                        <a:rPr lang="en-US" sz="2400" b="0" i="0" dirty="0">
                          <a:solidFill>
                            <a:schemeClr val="tx1"/>
                          </a:solidFill>
                          <a:latin typeface="Avenir" panose="02000503020000020003" pitchFamily="2" charset="0"/>
                        </a:rPr>
                        <a:t>int()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solidFill>
                            <a:schemeClr val="tx1"/>
                          </a:solidFill>
                          <a:latin typeface="Avenir" panose="02000503020000020003" pitchFamily="2" charset="0"/>
                        </a:rPr>
                        <a:t>string, floating point to Integer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510340">
                <a:tc>
                  <a:txBody>
                    <a:bodyPr/>
                    <a:lstStyle/>
                    <a:p>
                      <a:pPr algn="l"/>
                      <a:r>
                        <a:rPr lang="en-US" sz="2400" b="0" i="0" dirty="0">
                          <a:latin typeface="Avenir" panose="02000503020000020003" pitchFamily="2" charset="0"/>
                        </a:rPr>
                        <a:t>float()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integer to floating point number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r h="510340">
                <a:tc>
                  <a:txBody>
                    <a:bodyPr/>
                    <a:lstStyle/>
                    <a:p>
                      <a:pPr algn="l"/>
                      <a:r>
                        <a:rPr lang="en-US" sz="2400" b="0" i="0" dirty="0">
                          <a:latin typeface="Avenir" panose="02000503020000020003" pitchFamily="2" charset="0"/>
                        </a:rPr>
                        <a:t>str()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integer, float, list, tuple, dictionary to string</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0495695"/>
                  </a:ext>
                </a:extLst>
              </a:tr>
              <a:tr h="510340">
                <a:tc>
                  <a:txBody>
                    <a:bodyPr/>
                    <a:lstStyle/>
                    <a:p>
                      <a:pPr algn="l"/>
                      <a:r>
                        <a:rPr lang="en-US" sz="2400" b="0" i="0" dirty="0">
                          <a:latin typeface="Avenir" panose="02000503020000020003" pitchFamily="2" charset="0"/>
                        </a:rPr>
                        <a:t>list()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tuple, dictionary to list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285571"/>
                  </a:ext>
                </a:extLst>
              </a:tr>
              <a:tr h="510340">
                <a:tc>
                  <a:txBody>
                    <a:bodyPr/>
                    <a:lstStyle/>
                    <a:p>
                      <a:pPr algn="l"/>
                      <a:r>
                        <a:rPr lang="en-US" sz="2400" b="0" i="0" dirty="0">
                          <a:latin typeface="Avenir" panose="02000503020000020003" pitchFamily="2" charset="0"/>
                        </a:rPr>
                        <a:t>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list to 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126331"/>
                  </a:ext>
                </a:extLst>
              </a:tr>
            </a:tbl>
          </a:graphicData>
        </a:graphic>
      </p:graphicFrame>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5" tooltip="https://www.pngall.com/wizard-png"/>
              </a:rPr>
              <a:t>This Photo</a:t>
            </a:r>
            <a:r>
              <a:rPr lang="en-US" sz="1400" dirty="0"/>
              <a:t> by Unknown Author is licensed under </a:t>
            </a:r>
            <a:r>
              <a:rPr lang="en-US" sz="1400" dirty="0">
                <a:hlinkClick r:id="rId6" tooltip="https://creativecommons.org/licenses/by-nc/3.0/"/>
              </a:rPr>
              <a:t>CC BY-NC</a:t>
            </a:r>
            <a:endParaRPr lang="en-US" sz="1400" dirty="0"/>
          </a:p>
        </p:txBody>
      </p:sp>
    </p:spTree>
    <p:extLst>
      <p:ext uri="{BB962C8B-B14F-4D97-AF65-F5344CB8AC3E}">
        <p14:creationId xmlns:p14="http://schemas.microsoft.com/office/powerpoint/2010/main" val="31920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br>
              <a:rPr lang="en-US" dirty="0">
                <a:solidFill>
                  <a:schemeClr val="tx1"/>
                </a:solidFill>
                <a:latin typeface="Avenir" panose="02000503020000020003" pitchFamily="2" charset="0"/>
              </a:rPr>
            </a:b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F01B283-CD92-FAD3-C807-422A55480C31}"/>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0F59774A-2E1A-8D93-7AF5-7BA24F3C49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33C371C5-9E18-45D7-8032-BE2AB60525DF}"/>
              </a:ext>
            </a:extLst>
          </p:cNvPr>
          <p:cNvSpPr>
            <a:spLocks noGrp="1"/>
          </p:cNvSpPr>
          <p:nvPr>
            <p:ph type="title"/>
          </p:nvPr>
        </p:nvSpPr>
        <p:spPr>
          <a:xfrm>
            <a:off x="875007" y="5011294"/>
            <a:ext cx="10515600" cy="51530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Strings</a:t>
            </a:r>
          </a:p>
        </p:txBody>
      </p:sp>
    </p:spTree>
    <p:extLst>
      <p:ext uri="{BB962C8B-B14F-4D97-AF65-F5344CB8AC3E}">
        <p14:creationId xmlns:p14="http://schemas.microsoft.com/office/powerpoint/2010/main" val="2967570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72F96F-48DD-3C95-FA90-B2335DDE67C5}"/>
              </a:ext>
              <a:ext uri="{C183D7F6-B498-43B3-948B-1728B52AA6E4}">
                <adec:decorative xmlns:adec="http://schemas.microsoft.com/office/drawing/2017/decorative" val="1"/>
              </a:ext>
            </a:extLst>
          </p:cNvPr>
          <p:cNvSpPr/>
          <p:nvPr/>
        </p:nvSpPr>
        <p:spPr>
          <a:xfrm>
            <a:off x="1766886" y="2743200"/>
            <a:ext cx="8658225"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50A5975-F3FD-455B-852A-31854B36CB21}"/>
              </a:ext>
            </a:extLst>
          </p:cNvPr>
          <p:cNvSpPr>
            <a:spLocks noGrp="1"/>
          </p:cNvSpPr>
          <p:nvPr>
            <p:ph type="title"/>
          </p:nvPr>
        </p:nvSpPr>
        <p:spPr>
          <a:xfrm>
            <a:off x="574040" y="-661033"/>
            <a:ext cx="10515600" cy="589914"/>
          </a:xfrm>
        </p:spPr>
        <p:txBody>
          <a:bodyPr>
            <a:normAutofit fontScale="90000"/>
          </a:bodyPr>
          <a:lstStyle/>
          <a:p>
            <a:r>
              <a:rPr lang="en-US" dirty="0"/>
              <a:t>String</a:t>
            </a:r>
            <a:r>
              <a:rPr lang="en-US" baseline="0" dirty="0"/>
              <a:t> example</a:t>
            </a:r>
            <a:endParaRPr lang="en-US" dirty="0"/>
          </a:p>
        </p:txBody>
      </p:sp>
      <p:sp>
        <p:nvSpPr>
          <p:cNvPr id="9" name="Text Placeholder 2" descr="An example string is shown in a single row table. Each cell in the table spells out &quot;This is a string!&quot;">
            <a:extLst>
              <a:ext uri="{FF2B5EF4-FFF2-40B4-BE49-F238E27FC236}">
                <a16:creationId xmlns:a16="http://schemas.microsoft.com/office/drawing/2014/main" id="{F8D3FF55-ABB6-1712-EE28-52D1FD5671F5}"/>
              </a:ext>
            </a:extLst>
          </p:cNvPr>
          <p:cNvSpPr txBox="1">
            <a:spLocks/>
          </p:cNvSpPr>
          <p:nvPr/>
        </p:nvSpPr>
        <p:spPr>
          <a:xfrm>
            <a:off x="5202239" y="2153602"/>
            <a:ext cx="1212850" cy="6705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String</a:t>
            </a:r>
          </a:p>
        </p:txBody>
      </p:sp>
      <p:sp>
        <p:nvSpPr>
          <p:cNvPr id="10" name="Text Placeholder 2" descr="Lines point out three Characters within the string. A lowercase &quot;i&quot;, a space, and an exclamation point.">
            <a:extLst>
              <a:ext uri="{FF2B5EF4-FFF2-40B4-BE49-F238E27FC236}">
                <a16:creationId xmlns:a16="http://schemas.microsoft.com/office/drawing/2014/main" id="{022C2307-F5FB-2C61-E6A7-C312799CA075}"/>
              </a:ext>
            </a:extLst>
          </p:cNvPr>
          <p:cNvSpPr txBox="1">
            <a:spLocks/>
          </p:cNvSpPr>
          <p:nvPr/>
        </p:nvSpPr>
        <p:spPr>
          <a:xfrm>
            <a:off x="4656933" y="4696778"/>
            <a:ext cx="2303461" cy="670560"/>
          </a:xfrm>
          <a:prstGeom prst="halfFrame">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Character</a:t>
            </a:r>
          </a:p>
        </p:txBody>
      </p:sp>
      <p:graphicFrame>
        <p:nvGraphicFramePr>
          <p:cNvPr id="2" name="Table 2">
            <a:extLst>
              <a:ext uri="{FF2B5EF4-FFF2-40B4-BE49-F238E27FC236}">
                <a16:creationId xmlns:a16="http://schemas.microsoft.com/office/drawing/2014/main" id="{64EBA926-FE47-9B7F-FC6C-95E91BEDDA29}"/>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1565473064"/>
              </p:ext>
            </p:extLst>
          </p:nvPr>
        </p:nvGraphicFramePr>
        <p:xfrm>
          <a:off x="2032005" y="3243580"/>
          <a:ext cx="8127989" cy="370840"/>
        </p:xfrm>
        <a:graphic>
          <a:graphicData uri="http://schemas.openxmlformats.org/drawingml/2006/table">
            <a:tbl>
              <a:tblPr firstRow="1" bandRow="1">
                <a:tableStyleId>{5C22544A-7EE6-4342-B048-85BDC9FD1C3A}</a:tableStyleId>
              </a:tblPr>
              <a:tblGrid>
                <a:gridCol w="478117">
                  <a:extLst>
                    <a:ext uri="{9D8B030D-6E8A-4147-A177-3AD203B41FA5}">
                      <a16:colId xmlns:a16="http://schemas.microsoft.com/office/drawing/2014/main" val="3930638399"/>
                    </a:ext>
                  </a:extLst>
                </a:gridCol>
                <a:gridCol w="478117">
                  <a:extLst>
                    <a:ext uri="{9D8B030D-6E8A-4147-A177-3AD203B41FA5}">
                      <a16:colId xmlns:a16="http://schemas.microsoft.com/office/drawing/2014/main" val="687900450"/>
                    </a:ext>
                  </a:extLst>
                </a:gridCol>
                <a:gridCol w="478117">
                  <a:extLst>
                    <a:ext uri="{9D8B030D-6E8A-4147-A177-3AD203B41FA5}">
                      <a16:colId xmlns:a16="http://schemas.microsoft.com/office/drawing/2014/main" val="2420070306"/>
                    </a:ext>
                  </a:extLst>
                </a:gridCol>
                <a:gridCol w="478117">
                  <a:extLst>
                    <a:ext uri="{9D8B030D-6E8A-4147-A177-3AD203B41FA5}">
                      <a16:colId xmlns:a16="http://schemas.microsoft.com/office/drawing/2014/main" val="2330815887"/>
                    </a:ext>
                  </a:extLst>
                </a:gridCol>
                <a:gridCol w="478117">
                  <a:extLst>
                    <a:ext uri="{9D8B030D-6E8A-4147-A177-3AD203B41FA5}">
                      <a16:colId xmlns:a16="http://schemas.microsoft.com/office/drawing/2014/main" val="2585079722"/>
                    </a:ext>
                  </a:extLst>
                </a:gridCol>
                <a:gridCol w="478117">
                  <a:extLst>
                    <a:ext uri="{9D8B030D-6E8A-4147-A177-3AD203B41FA5}">
                      <a16:colId xmlns:a16="http://schemas.microsoft.com/office/drawing/2014/main" val="3113342854"/>
                    </a:ext>
                  </a:extLst>
                </a:gridCol>
                <a:gridCol w="478117">
                  <a:extLst>
                    <a:ext uri="{9D8B030D-6E8A-4147-A177-3AD203B41FA5}">
                      <a16:colId xmlns:a16="http://schemas.microsoft.com/office/drawing/2014/main" val="3488320293"/>
                    </a:ext>
                  </a:extLst>
                </a:gridCol>
                <a:gridCol w="478117">
                  <a:extLst>
                    <a:ext uri="{9D8B030D-6E8A-4147-A177-3AD203B41FA5}">
                      <a16:colId xmlns:a16="http://schemas.microsoft.com/office/drawing/2014/main" val="3495646232"/>
                    </a:ext>
                  </a:extLst>
                </a:gridCol>
                <a:gridCol w="478117">
                  <a:extLst>
                    <a:ext uri="{9D8B030D-6E8A-4147-A177-3AD203B41FA5}">
                      <a16:colId xmlns:a16="http://schemas.microsoft.com/office/drawing/2014/main" val="2467830224"/>
                    </a:ext>
                  </a:extLst>
                </a:gridCol>
                <a:gridCol w="478117">
                  <a:extLst>
                    <a:ext uri="{9D8B030D-6E8A-4147-A177-3AD203B41FA5}">
                      <a16:colId xmlns:a16="http://schemas.microsoft.com/office/drawing/2014/main" val="3314696994"/>
                    </a:ext>
                  </a:extLst>
                </a:gridCol>
                <a:gridCol w="478117">
                  <a:extLst>
                    <a:ext uri="{9D8B030D-6E8A-4147-A177-3AD203B41FA5}">
                      <a16:colId xmlns:a16="http://schemas.microsoft.com/office/drawing/2014/main" val="1799510374"/>
                    </a:ext>
                  </a:extLst>
                </a:gridCol>
                <a:gridCol w="478117">
                  <a:extLst>
                    <a:ext uri="{9D8B030D-6E8A-4147-A177-3AD203B41FA5}">
                      <a16:colId xmlns:a16="http://schemas.microsoft.com/office/drawing/2014/main" val="3052777654"/>
                    </a:ext>
                  </a:extLst>
                </a:gridCol>
                <a:gridCol w="478117">
                  <a:extLst>
                    <a:ext uri="{9D8B030D-6E8A-4147-A177-3AD203B41FA5}">
                      <a16:colId xmlns:a16="http://schemas.microsoft.com/office/drawing/2014/main" val="2110292120"/>
                    </a:ext>
                  </a:extLst>
                </a:gridCol>
                <a:gridCol w="478117">
                  <a:extLst>
                    <a:ext uri="{9D8B030D-6E8A-4147-A177-3AD203B41FA5}">
                      <a16:colId xmlns:a16="http://schemas.microsoft.com/office/drawing/2014/main" val="3548892146"/>
                    </a:ext>
                  </a:extLst>
                </a:gridCol>
                <a:gridCol w="478117">
                  <a:extLst>
                    <a:ext uri="{9D8B030D-6E8A-4147-A177-3AD203B41FA5}">
                      <a16:colId xmlns:a16="http://schemas.microsoft.com/office/drawing/2014/main" val="816929173"/>
                    </a:ext>
                  </a:extLst>
                </a:gridCol>
                <a:gridCol w="478117">
                  <a:extLst>
                    <a:ext uri="{9D8B030D-6E8A-4147-A177-3AD203B41FA5}">
                      <a16:colId xmlns:a16="http://schemas.microsoft.com/office/drawing/2014/main" val="2768481006"/>
                    </a:ext>
                  </a:extLst>
                </a:gridCol>
                <a:gridCol w="478117">
                  <a:extLst>
                    <a:ext uri="{9D8B030D-6E8A-4147-A177-3AD203B41FA5}">
                      <a16:colId xmlns:a16="http://schemas.microsoft.com/office/drawing/2014/main" val="1880841124"/>
                    </a:ext>
                  </a:extLst>
                </a:gridCol>
              </a:tblGrid>
              <a:tr h="370840">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h</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r</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n</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g</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075141391"/>
                  </a:ext>
                </a:extLst>
              </a:tr>
            </a:tbl>
          </a:graphicData>
        </a:graphic>
      </p:graphicFrame>
      <p:grpSp>
        <p:nvGrpSpPr>
          <p:cNvPr id="20" name="Group 19">
            <a:extLst>
              <a:ext uri="{FF2B5EF4-FFF2-40B4-BE49-F238E27FC236}">
                <a16:creationId xmlns:a16="http://schemas.microsoft.com/office/drawing/2014/main" id="{85ED7992-6BE9-FDCD-982B-DC4916566776}"/>
              </a:ext>
              <a:ext uri="{C183D7F6-B498-43B3-948B-1728B52AA6E4}">
                <adec:decorative xmlns:adec="http://schemas.microsoft.com/office/drawing/2017/decorative" val="1"/>
              </a:ext>
            </a:extLst>
          </p:cNvPr>
          <p:cNvGrpSpPr/>
          <p:nvPr/>
        </p:nvGrpSpPr>
        <p:grpSpPr>
          <a:xfrm>
            <a:off x="4672013" y="3609976"/>
            <a:ext cx="5243512" cy="918844"/>
            <a:chOff x="4672013" y="3609976"/>
            <a:chExt cx="5243512" cy="918844"/>
          </a:xfrm>
        </p:grpSpPr>
        <p:cxnSp>
          <p:nvCxnSpPr>
            <p:cNvPr id="13" name="Straight Connector 12">
              <a:extLst>
                <a:ext uri="{FF2B5EF4-FFF2-40B4-BE49-F238E27FC236}">
                  <a16:creationId xmlns:a16="http://schemas.microsoft.com/office/drawing/2014/main" id="{B0EC923D-99F1-522D-102E-EA1999C4E664}"/>
                </a:ext>
              </a:extLst>
            </p:cNvPr>
            <p:cNvCxnSpPr/>
            <p:nvPr/>
          </p:nvCxnSpPr>
          <p:spPr>
            <a:xfrm>
              <a:off x="4672013" y="3614420"/>
              <a:ext cx="914400" cy="9144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ED2B3FD-05AE-CC7F-F40B-5B1CCFC64060}"/>
                </a:ext>
              </a:extLst>
            </p:cNvPr>
            <p:cNvCxnSpPr>
              <a:cxnSpLocks/>
            </p:cNvCxnSpPr>
            <p:nvPr/>
          </p:nvCxnSpPr>
          <p:spPr>
            <a:xfrm flipH="1">
              <a:off x="5586413" y="3609976"/>
              <a:ext cx="1019176" cy="9188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32C989F-9DCD-437E-7BCC-8B9779B70D12}"/>
                </a:ext>
              </a:extLst>
            </p:cNvPr>
            <p:cNvCxnSpPr>
              <a:cxnSpLocks/>
            </p:cNvCxnSpPr>
            <p:nvPr/>
          </p:nvCxnSpPr>
          <p:spPr>
            <a:xfrm flipH="1">
              <a:off x="5586413" y="3618864"/>
              <a:ext cx="4329112" cy="9099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0BB5F8AF-85A4-BA70-8B43-61510FCC9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815250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877555-E771-4D1D-8A0C-169B17D336C4}"/>
              </a:ext>
            </a:extLst>
          </p:cNvPr>
          <p:cNvSpPr>
            <a:spLocks noGrp="1"/>
          </p:cNvSpPr>
          <p:nvPr>
            <p:ph type="title"/>
          </p:nvPr>
        </p:nvSpPr>
        <p:spPr>
          <a:xfrm>
            <a:off x="584200" y="-762634"/>
            <a:ext cx="10515600" cy="762634"/>
          </a:xfrm>
        </p:spPr>
        <p:txBody>
          <a:bodyPr/>
          <a:lstStyle/>
          <a:p>
            <a:r>
              <a:rPr lang="en-US" dirty="0"/>
              <a:t>Strings and indexes</a:t>
            </a:r>
          </a:p>
        </p:txBody>
      </p:sp>
      <p:graphicFrame>
        <p:nvGraphicFramePr>
          <p:cNvPr id="2" name="Table 2">
            <a:extLst>
              <a:ext uri="{FF2B5EF4-FFF2-40B4-BE49-F238E27FC236}">
                <a16:creationId xmlns:a16="http://schemas.microsoft.com/office/drawing/2014/main" id="{74412D3C-0740-0C6C-4CDE-0D4ECB74F8A1}"/>
              </a:ext>
            </a:extLst>
          </p:cNvPr>
          <p:cNvGraphicFramePr>
            <a:graphicFrameLocks noGrp="1"/>
          </p:cNvGraphicFramePr>
          <p:nvPr>
            <p:extLst>
              <p:ext uri="{D42A27DB-BD31-4B8C-83A1-F6EECF244321}">
                <p14:modId xmlns:p14="http://schemas.microsoft.com/office/powerpoint/2010/main" val="3743688196"/>
              </p:ext>
            </p:extLst>
          </p:nvPr>
        </p:nvGraphicFramePr>
        <p:xfrm>
          <a:off x="2276074" y="2910840"/>
          <a:ext cx="7639851" cy="1036320"/>
        </p:xfrm>
        <a:graphic>
          <a:graphicData uri="http://schemas.openxmlformats.org/drawingml/2006/table">
            <a:tbl>
              <a:tblPr firstRow="1" bandRow="1">
                <a:tableStyleId>{5C22544A-7EE6-4342-B048-85BDC9FD1C3A}</a:tableStyleId>
              </a:tblPr>
              <a:tblGrid>
                <a:gridCol w="3386002">
                  <a:extLst>
                    <a:ext uri="{9D8B030D-6E8A-4147-A177-3AD203B41FA5}">
                      <a16:colId xmlns:a16="http://schemas.microsoft.com/office/drawing/2014/main" val="3211576592"/>
                    </a:ext>
                  </a:extLst>
                </a:gridCol>
                <a:gridCol w="1410237">
                  <a:extLst>
                    <a:ext uri="{9D8B030D-6E8A-4147-A177-3AD203B41FA5}">
                      <a16:colId xmlns:a16="http://schemas.microsoft.com/office/drawing/2014/main" val="3930761887"/>
                    </a:ext>
                  </a:extLst>
                </a:gridCol>
                <a:gridCol w="1514475">
                  <a:extLst>
                    <a:ext uri="{9D8B030D-6E8A-4147-A177-3AD203B41FA5}">
                      <a16:colId xmlns:a16="http://schemas.microsoft.com/office/drawing/2014/main" val="704287676"/>
                    </a:ext>
                  </a:extLst>
                </a:gridCol>
                <a:gridCol w="1329137">
                  <a:extLst>
                    <a:ext uri="{9D8B030D-6E8A-4147-A177-3AD203B41FA5}">
                      <a16:colId xmlns:a16="http://schemas.microsoft.com/office/drawing/2014/main" val="2914202009"/>
                    </a:ext>
                  </a:extLst>
                </a:gridCol>
              </a:tblGrid>
              <a:tr h="510340">
                <a:tc>
                  <a:txBody>
                    <a:bodyPr/>
                    <a:lstStyle/>
                    <a:p>
                      <a:pPr algn="l"/>
                      <a:r>
                        <a:rPr lang="en-US" sz="2800" b="0" i="0" dirty="0">
                          <a:solidFill>
                            <a:schemeClr val="tx1"/>
                          </a:solidFill>
                          <a:latin typeface="Avenir" panose="02000503020000020003" pitchFamily="2" charset="0"/>
                        </a:rPr>
                        <a:t>Character Value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S</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a</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n</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255823">
                <a:tc>
                  <a:txBody>
                    <a:bodyPr/>
                    <a:lstStyle/>
                    <a:p>
                      <a:pPr algn="l"/>
                      <a:r>
                        <a:rPr lang="en-US" sz="2800" b="0" i="0" dirty="0">
                          <a:latin typeface="Avenir" panose="02000503020000020003" pitchFamily="2" charset="0"/>
                        </a:rPr>
                        <a:t>Index Count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0</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1</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2</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bl>
          </a:graphicData>
        </a:graphic>
      </p:graphicFrame>
      <p:pic>
        <p:nvPicPr>
          <p:cNvPr id="3" name="Picture 2">
            <a:extLst>
              <a:ext uri="{FF2B5EF4-FFF2-40B4-BE49-F238E27FC236}">
                <a16:creationId xmlns:a16="http://schemas.microsoft.com/office/drawing/2014/main" id="{C4C3E613-01DC-D8B1-33C3-44D28ACABB7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132462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BB0C15-AE83-42BD-A85A-B29C43D76710}"/>
              </a:ext>
            </a:extLst>
          </p:cNvPr>
          <p:cNvSpPr>
            <a:spLocks noGrp="1"/>
          </p:cNvSpPr>
          <p:nvPr>
            <p:ph type="title"/>
          </p:nvPr>
        </p:nvSpPr>
        <p:spPr>
          <a:xfrm>
            <a:off x="706120" y="-610234"/>
            <a:ext cx="10515600" cy="610234"/>
          </a:xfrm>
        </p:spPr>
        <p:txBody>
          <a:bodyPr>
            <a:normAutofit fontScale="90000"/>
          </a:bodyPr>
          <a:lstStyle/>
          <a:p>
            <a:r>
              <a:rPr lang="en-US" dirty="0"/>
              <a:t>Escape Sequences</a:t>
            </a:r>
          </a:p>
        </p:txBody>
      </p:sp>
      <p:graphicFrame>
        <p:nvGraphicFramePr>
          <p:cNvPr id="2" name="Table 2">
            <a:extLst>
              <a:ext uri="{FF2B5EF4-FFF2-40B4-BE49-F238E27FC236}">
                <a16:creationId xmlns:a16="http://schemas.microsoft.com/office/drawing/2014/main" id="{81EB21EA-0A16-8D1B-6EBF-9F87A6D7E9F0}"/>
              </a:ext>
            </a:extLst>
          </p:cNvPr>
          <p:cNvGraphicFramePr>
            <a:graphicFrameLocks noGrp="1"/>
          </p:cNvGraphicFramePr>
          <p:nvPr>
            <p:extLst>
              <p:ext uri="{D42A27DB-BD31-4B8C-83A1-F6EECF244321}">
                <p14:modId xmlns:p14="http://schemas.microsoft.com/office/powerpoint/2010/main" val="3037900035"/>
              </p:ext>
            </p:extLst>
          </p:nvPr>
        </p:nvGraphicFramePr>
        <p:xfrm>
          <a:off x="2833687" y="683671"/>
          <a:ext cx="6524625" cy="5490657"/>
        </p:xfrm>
        <a:graphic>
          <a:graphicData uri="http://schemas.openxmlformats.org/drawingml/2006/table">
            <a:tbl>
              <a:tblPr firstRow="1" bandRow="1">
                <a:tableStyleId>{5C22544A-7EE6-4342-B048-85BDC9FD1C3A}</a:tableStyleId>
              </a:tblPr>
              <a:tblGrid>
                <a:gridCol w="2449142">
                  <a:extLst>
                    <a:ext uri="{9D8B030D-6E8A-4147-A177-3AD203B41FA5}">
                      <a16:colId xmlns:a16="http://schemas.microsoft.com/office/drawing/2014/main" val="3211576592"/>
                    </a:ext>
                  </a:extLst>
                </a:gridCol>
                <a:gridCol w="4075483">
                  <a:extLst>
                    <a:ext uri="{9D8B030D-6E8A-4147-A177-3AD203B41FA5}">
                      <a16:colId xmlns:a16="http://schemas.microsoft.com/office/drawing/2014/main" val="3930761887"/>
                    </a:ext>
                  </a:extLst>
                </a:gridCol>
              </a:tblGrid>
              <a:tr h="465208">
                <a:tc>
                  <a:txBody>
                    <a:bodyPr/>
                    <a:lstStyle/>
                    <a:p>
                      <a:pPr algn="ctr"/>
                      <a:r>
                        <a:rPr lang="en-US" sz="1800" b="1" i="0" dirty="0">
                          <a:solidFill>
                            <a:schemeClr val="tx1"/>
                          </a:solidFill>
                          <a:latin typeface="Avenir Black" panose="02000503020000020003" pitchFamily="2" charset="0"/>
                        </a:rPr>
                        <a:t>Escape Sequence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tc>
                  <a:txBody>
                    <a:bodyPr/>
                    <a:lstStyle/>
                    <a:p>
                      <a:pPr algn="ctr"/>
                      <a:r>
                        <a:rPr lang="en-US" sz="1800" b="1" i="0" dirty="0">
                          <a:solidFill>
                            <a:schemeClr val="tx1"/>
                          </a:solidFill>
                          <a:latin typeface="Avenir Black" panose="02000503020000020003" pitchFamily="2" charset="0"/>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extLst>
                  <a:ext uri="{0D108BD9-81ED-4DB2-BD59-A6C34878D82A}">
                    <a16:rowId xmlns:a16="http://schemas.microsoft.com/office/drawing/2014/main" val="856425074"/>
                  </a:ext>
                </a:extLst>
              </a:tr>
              <a:tr h="386573">
                <a:tc>
                  <a:txBody>
                    <a:bodyPr/>
                    <a:lstStyle/>
                    <a:p>
                      <a:pPr algn="l"/>
                      <a:r>
                        <a:rPr lang="en-US" sz="1800" b="0" i="0" dirty="0">
                          <a:latin typeface="Avenir" panose="02000503020000020003" pitchFamily="2" charset="0"/>
                        </a:rPr>
                        <a:t>\newline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Ignored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63736385"/>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Backslash ( \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9697911"/>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Single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34827052"/>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Double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10495695"/>
                  </a:ext>
                </a:extLst>
              </a:tr>
              <a:tr h="386573">
                <a:tc>
                  <a:txBody>
                    <a:bodyPr/>
                    <a:lstStyle/>
                    <a:p>
                      <a:pPr algn="l"/>
                      <a:r>
                        <a:rPr lang="en-US" sz="1800" b="0" i="0" dirty="0">
                          <a:latin typeface="Avenir" panose="02000503020000020003" pitchFamily="2" charset="0"/>
                        </a:rPr>
                        <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Bell (BEL)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126331"/>
                  </a:ext>
                </a:extLst>
              </a:tr>
              <a:tr h="386573">
                <a:tc>
                  <a:txBody>
                    <a:bodyPr/>
                    <a:lstStyle/>
                    <a:p>
                      <a:pPr algn="l"/>
                      <a:r>
                        <a:rPr lang="en-US" sz="1800" b="0" i="0" dirty="0">
                          <a:latin typeface="Avenir" panose="02000503020000020003" pitchFamily="2" charset="0"/>
                        </a:rPr>
                        <a:t>\b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Backspace (BS)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937441"/>
                  </a:ext>
                </a:extLst>
              </a:tr>
              <a:tr h="386573">
                <a:tc>
                  <a:txBody>
                    <a:bodyPr/>
                    <a:lstStyle/>
                    <a:p>
                      <a:pPr algn="l"/>
                      <a:r>
                        <a:rPr lang="en-US" sz="1800" b="0" i="0" dirty="0">
                          <a:latin typeface="Avenir" panose="02000503020000020003" pitchFamily="2" charset="0"/>
                        </a:rPr>
                        <a:t>\f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a:t>
                      </a:r>
                      <a:r>
                        <a:rPr lang="en-US" sz="1800" b="0" i="0" dirty="0" err="1">
                          <a:latin typeface="Avenir" panose="02000503020000020003" pitchFamily="2" charset="0"/>
                        </a:rPr>
                        <a:t>Formfeed</a:t>
                      </a:r>
                      <a:r>
                        <a:rPr lang="en-US" sz="1800" b="0" i="0" dirty="0">
                          <a:latin typeface="Avenir" panose="02000503020000020003" pitchFamily="2" charset="0"/>
                        </a:rPr>
                        <a:t> (FF)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55114781"/>
                  </a:ext>
                </a:extLst>
              </a:tr>
              <a:tr h="386573">
                <a:tc>
                  <a:txBody>
                    <a:bodyPr/>
                    <a:lstStyle/>
                    <a:p>
                      <a:pPr algn="l"/>
                      <a:r>
                        <a:rPr lang="en-US" sz="1800" b="0" i="0" dirty="0">
                          <a:latin typeface="Avenir" panose="02000503020000020003" pitchFamily="2" charset="0"/>
                        </a:rPr>
                        <a:t>\n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Linefeed (LF)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6943091"/>
                  </a:ext>
                </a:extLst>
              </a:tr>
              <a:tr h="386573">
                <a:tc>
                  <a:txBody>
                    <a:bodyPr/>
                    <a:lstStyle/>
                    <a:p>
                      <a:pPr algn="l"/>
                      <a:r>
                        <a:rPr lang="en-US" sz="1800" b="0" i="0" dirty="0">
                          <a:latin typeface="Avenir" panose="02000503020000020003" pitchFamily="2" charset="0"/>
                        </a:rPr>
                        <a:t>\r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Carriage Return (CR)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34580001"/>
                  </a:ext>
                </a:extLst>
              </a:tr>
              <a:tr h="386573">
                <a:tc>
                  <a:txBody>
                    <a:bodyPr/>
                    <a:lstStyle/>
                    <a:p>
                      <a:pPr algn="l"/>
                      <a:r>
                        <a:rPr lang="en-US" sz="1800" b="0" i="0" dirty="0">
                          <a:latin typeface="Avenir" panose="02000503020000020003" pitchFamily="2" charset="0"/>
                        </a:rPr>
                        <a:t>\t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Horizontal Tab (TAB)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50912313"/>
                  </a:ext>
                </a:extLst>
              </a:tr>
              <a:tr h="386573">
                <a:tc>
                  <a:txBody>
                    <a:bodyPr/>
                    <a:lstStyle/>
                    <a:p>
                      <a:pPr algn="l"/>
                      <a:r>
                        <a:rPr lang="en-US" sz="1800" b="0" i="0" dirty="0">
                          <a:latin typeface="Avenir" panose="02000503020000020003" pitchFamily="2" charset="0"/>
                        </a:rPr>
                        <a: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Vertical Tab (VT)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4363057"/>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octal value </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47807002"/>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xhh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hex value </a:t>
                      </a:r>
                      <a:r>
                        <a:rPr lang="en-US" sz="1800" b="0" i="0" dirty="0" err="1">
                          <a:latin typeface="Avenir" panose="02000503020000020003" pitchFamily="2" charset="0"/>
                        </a:rPr>
                        <a:t>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76182468"/>
                  </a:ext>
                </a:extLst>
              </a:tr>
            </a:tbl>
          </a:graphicData>
        </a:graphic>
      </p:graphicFrame>
      <p:pic>
        <p:nvPicPr>
          <p:cNvPr id="3" name="Picture 2">
            <a:extLst>
              <a:ext uri="{FF2B5EF4-FFF2-40B4-BE49-F238E27FC236}">
                <a16:creationId xmlns:a16="http://schemas.microsoft.com/office/drawing/2014/main" id="{F2D8DBCB-0A23-91B1-3D62-EA42C72342F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02141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FAA5-77E5-4A5A-B126-7DE3A9742D93}"/>
              </a:ext>
            </a:extLst>
          </p:cNvPr>
          <p:cNvSpPr>
            <a:spLocks noGrp="1"/>
          </p:cNvSpPr>
          <p:nvPr>
            <p:ph type="title" idx="4294967295"/>
          </p:nvPr>
        </p:nvSpPr>
        <p:spPr>
          <a:xfrm>
            <a:off x="675640" y="-1047113"/>
            <a:ext cx="10515600" cy="823594"/>
          </a:xfrm>
        </p:spPr>
        <p:txBody>
          <a:bodyPr/>
          <a:lstStyle/>
          <a:p>
            <a:r>
              <a:rPr lang="en-US" dirty="0"/>
              <a:t>Slide intentionally left blank</a:t>
            </a:r>
          </a:p>
        </p:txBody>
      </p:sp>
    </p:spTree>
    <p:extLst>
      <p:ext uri="{BB962C8B-B14F-4D97-AF65-F5344CB8AC3E}">
        <p14:creationId xmlns:p14="http://schemas.microsoft.com/office/powerpoint/2010/main" val="1859151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BF25402-4768-4AF4-8CFC-5FA729907988}"/>
              </a:ext>
            </a:extLst>
          </p:cNvPr>
          <p:cNvSpPr>
            <a:spLocks noGrp="1"/>
          </p:cNvSpPr>
          <p:nvPr>
            <p:ph type="title"/>
          </p:nvPr>
        </p:nvSpPr>
        <p:spPr>
          <a:xfrm>
            <a:off x="543560" y="-986153"/>
            <a:ext cx="10515600" cy="650874"/>
          </a:xfrm>
        </p:spPr>
        <p:txBody>
          <a:bodyPr>
            <a:normAutofit fontScale="90000"/>
          </a:bodyPr>
          <a:lstStyle/>
          <a:p>
            <a:r>
              <a:rPr lang="en-US" dirty="0" err="1"/>
              <a:t>Jupyter</a:t>
            </a:r>
            <a:endParaRPr lang="en-US" dirty="0"/>
          </a:p>
        </p:txBody>
      </p:sp>
      <p:pic>
        <p:nvPicPr>
          <p:cNvPr id="1026" name="Picture 2" descr="Project Jupyter logo">
            <a:extLst>
              <a:ext uri="{FF2B5EF4-FFF2-40B4-BE49-F238E27FC236}">
                <a16:creationId xmlns:a16="http://schemas.microsoft.com/office/drawing/2014/main" id="{2E199D10-634D-4257-BA3C-C6BFAF6D0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1999" y="1674108"/>
            <a:ext cx="3028001" cy="35097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E79D03A-2383-DB19-4565-4BD4C5E8E66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38365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E7D59A-CF82-4C1F-A58C-CDED2379EECC}"/>
              </a:ext>
            </a:extLst>
          </p:cNvPr>
          <p:cNvSpPr>
            <a:spLocks noGrp="1"/>
          </p:cNvSpPr>
          <p:nvPr>
            <p:ph type="title"/>
          </p:nvPr>
        </p:nvSpPr>
        <p:spPr>
          <a:xfrm>
            <a:off x="675640" y="-1097914"/>
            <a:ext cx="10515600" cy="1325563"/>
          </a:xfrm>
        </p:spPr>
        <p:txBody>
          <a:bodyPr/>
          <a:lstStyle/>
          <a:p>
            <a:r>
              <a:rPr lang="en-US" dirty="0"/>
              <a:t>Operations and their symbols</a:t>
            </a:r>
          </a:p>
        </p:txBody>
      </p:sp>
      <p:graphicFrame>
        <p:nvGraphicFramePr>
          <p:cNvPr id="2" name="Table 2">
            <a:extLst>
              <a:ext uri="{FF2B5EF4-FFF2-40B4-BE49-F238E27FC236}">
                <a16:creationId xmlns:a16="http://schemas.microsoft.com/office/drawing/2014/main" id="{740FF6A9-DDBF-A07B-9687-3D9272F2B443}"/>
              </a:ext>
            </a:extLst>
          </p:cNvPr>
          <p:cNvGraphicFramePr>
            <a:graphicFrameLocks noGrp="1"/>
          </p:cNvGraphicFramePr>
          <p:nvPr>
            <p:extLst>
              <p:ext uri="{D42A27DB-BD31-4B8C-83A1-F6EECF244321}">
                <p14:modId xmlns:p14="http://schemas.microsoft.com/office/powerpoint/2010/main" val="796081443"/>
              </p:ext>
            </p:extLst>
          </p:nvPr>
        </p:nvGraphicFramePr>
        <p:xfrm>
          <a:off x="4197350" y="1488544"/>
          <a:ext cx="3797300" cy="3880912"/>
        </p:xfrm>
        <a:graphic>
          <a:graphicData uri="http://schemas.openxmlformats.org/drawingml/2006/table">
            <a:tbl>
              <a:tblPr firstRow="1" bandRow="1">
                <a:tableStyleId>{5C22544A-7EE6-4342-B048-85BDC9FD1C3A}</a:tableStyleId>
              </a:tblPr>
              <a:tblGrid>
                <a:gridCol w="2701819">
                  <a:extLst>
                    <a:ext uri="{9D8B030D-6E8A-4147-A177-3AD203B41FA5}">
                      <a16:colId xmlns:a16="http://schemas.microsoft.com/office/drawing/2014/main" val="3211576592"/>
                    </a:ext>
                  </a:extLst>
                </a:gridCol>
                <a:gridCol w="1095481">
                  <a:extLst>
                    <a:ext uri="{9D8B030D-6E8A-4147-A177-3AD203B41FA5}">
                      <a16:colId xmlns:a16="http://schemas.microsoft.com/office/drawing/2014/main" val="3930761887"/>
                    </a:ext>
                  </a:extLst>
                </a:gridCol>
              </a:tblGrid>
              <a:tr h="485114">
                <a:tc>
                  <a:txBody>
                    <a:bodyPr/>
                    <a:lstStyle/>
                    <a:p>
                      <a:pPr algn="ctr"/>
                      <a:r>
                        <a:rPr lang="en-US" sz="1800" b="1" i="0" dirty="0">
                          <a:solidFill>
                            <a:schemeClr val="tx1"/>
                          </a:solidFill>
                          <a:latin typeface="Avenir Black" panose="02000503020000020003" pitchFamily="2" charset="0"/>
                        </a:rPr>
                        <a:t>Operation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tc>
                  <a:txBody>
                    <a:bodyPr/>
                    <a:lstStyle/>
                    <a:p>
                      <a:pPr algn="ctr"/>
                      <a:r>
                        <a:rPr lang="en-US" sz="1800" b="1" i="0" dirty="0">
                          <a:solidFill>
                            <a:schemeClr val="tx1"/>
                          </a:solidFill>
                          <a:latin typeface="Avenir Black" panose="02000503020000020003" pitchFamily="2" charset="0"/>
                        </a:rPr>
                        <a:t>Symbol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extLst>
                  <a:ext uri="{0D108BD9-81ED-4DB2-BD59-A6C34878D82A}">
                    <a16:rowId xmlns:a16="http://schemas.microsoft.com/office/drawing/2014/main" val="856425074"/>
                  </a:ext>
                </a:extLst>
              </a:tr>
              <a:tr h="485114">
                <a:tc>
                  <a:txBody>
                    <a:bodyPr/>
                    <a:lstStyle/>
                    <a:p>
                      <a:pPr algn="l"/>
                      <a:r>
                        <a:rPr lang="en-US" sz="1800" b="0" i="0" dirty="0">
                          <a:latin typeface="Avenir" panose="02000503020000020003" pitchFamily="2" charset="0"/>
                        </a:rPr>
                        <a:t>Addition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63736385"/>
                  </a:ext>
                </a:extLst>
              </a:tr>
              <a:tr h="485114">
                <a:tc>
                  <a:txBody>
                    <a:bodyPr/>
                    <a:lstStyle/>
                    <a:p>
                      <a:pPr algn="l"/>
                      <a:r>
                        <a:rPr lang="en-US" sz="1800" b="0" i="0" dirty="0">
                          <a:latin typeface="Avenir" panose="02000503020000020003" pitchFamily="2" charset="0"/>
                        </a:rPr>
                        <a:t>Subtraction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9697911"/>
                  </a:ext>
                </a:extLst>
              </a:tr>
              <a:tr h="485114">
                <a:tc>
                  <a:txBody>
                    <a:bodyPr/>
                    <a:lstStyle/>
                    <a:p>
                      <a:pPr algn="l"/>
                      <a:r>
                        <a:rPr lang="en-US" sz="1800" b="0" i="0" dirty="0">
                          <a:latin typeface="Avenir" panose="02000503020000020003" pitchFamily="2" charset="0"/>
                        </a:rPr>
                        <a:t>Multiplication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34827052"/>
                  </a:ext>
                </a:extLst>
              </a:tr>
              <a:tr h="485114">
                <a:tc>
                  <a:txBody>
                    <a:bodyPr/>
                    <a:lstStyle/>
                    <a:p>
                      <a:pPr algn="l"/>
                      <a:r>
                        <a:rPr lang="en-US" sz="1800" b="0" i="0" dirty="0">
                          <a:latin typeface="Avenir" panose="02000503020000020003" pitchFamily="2" charset="0"/>
                        </a:rPr>
                        <a:t>Division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10495695"/>
                  </a:ext>
                </a:extLst>
              </a:tr>
              <a:tr h="485114">
                <a:tc>
                  <a:txBody>
                    <a:bodyPr/>
                    <a:lstStyle/>
                    <a:p>
                      <a:pPr algn="l"/>
                      <a:r>
                        <a:rPr lang="en-US" sz="1800" b="0" i="0" dirty="0">
                          <a:latin typeface="Avenir" panose="02000503020000020003" pitchFamily="2" charset="0"/>
                        </a:rPr>
                        <a:t>Integer Division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126331"/>
                  </a:ext>
                </a:extLst>
              </a:tr>
              <a:tr h="485114">
                <a:tc>
                  <a:txBody>
                    <a:bodyPr/>
                    <a:lstStyle/>
                    <a:p>
                      <a:pPr algn="l"/>
                      <a:r>
                        <a:rPr lang="en-US" sz="1800" b="0" i="0" dirty="0">
                          <a:latin typeface="Avenir" panose="02000503020000020003" pitchFamily="2" charset="0"/>
                        </a:rPr>
                        <a:t>Exponentiation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937441"/>
                  </a:ext>
                </a:extLst>
              </a:tr>
              <a:tr h="485114">
                <a:tc>
                  <a:txBody>
                    <a:bodyPr/>
                    <a:lstStyle/>
                    <a:p>
                      <a:pPr algn="l"/>
                      <a:r>
                        <a:rPr lang="en-US" sz="1800" b="0" i="0" dirty="0">
                          <a:latin typeface="Avenir" panose="02000503020000020003" pitchFamily="2" charset="0"/>
                        </a:rPr>
                        <a:t>Modulo/Remainder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55114781"/>
                  </a:ext>
                </a:extLst>
              </a:tr>
            </a:tbl>
          </a:graphicData>
        </a:graphic>
      </p:graphicFrame>
      <p:pic>
        <p:nvPicPr>
          <p:cNvPr id="3" name="Picture 2">
            <a:extLst>
              <a:ext uri="{FF2B5EF4-FFF2-40B4-BE49-F238E27FC236}">
                <a16:creationId xmlns:a16="http://schemas.microsoft.com/office/drawing/2014/main" id="{9CF09021-5426-EBA7-6080-7C821C863C8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811428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 </a:t>
            </a:r>
            <a:r>
              <a:rPr lang="en-US" sz="2400" dirty="0">
                <a:solidFill>
                  <a:srgbClr val="5A5AA8"/>
                </a:solidFill>
                <a:latin typeface="Avenir" panose="02000503020000020003" pitchFamily="2" charset="0"/>
              </a:rPr>
              <a:t>(unless specifically defined)</a:t>
            </a: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unintended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Doesn't flag errors</a:t>
            </a:r>
          </a:p>
        </p:txBody>
      </p:sp>
      <p:graphicFrame>
        <p:nvGraphicFramePr>
          <p:cNvPr id="2" name="Table 2">
            <a:extLst>
              <a:ext uri="{FF2B5EF4-FFF2-40B4-BE49-F238E27FC236}">
                <a16:creationId xmlns:a16="http://schemas.microsoft.com/office/drawing/2014/main" id="{1773070C-40DB-E62C-80E7-F054FED36EAB}"/>
              </a:ext>
            </a:extLst>
          </p:cNvPr>
          <p:cNvGraphicFramePr>
            <a:graphicFrameLocks noGrp="1"/>
          </p:cNvGraphicFramePr>
          <p:nvPr>
            <p:extLst>
              <p:ext uri="{D42A27DB-BD31-4B8C-83A1-F6EECF244321}">
                <p14:modId xmlns:p14="http://schemas.microsoft.com/office/powerpoint/2010/main" val="4211809866"/>
              </p:ext>
            </p:extLst>
          </p:nvPr>
        </p:nvGraphicFramePr>
        <p:xfrm>
          <a:off x="5544368" y="3102045"/>
          <a:ext cx="2432494" cy="2920284"/>
        </p:xfrm>
        <a:graphic>
          <a:graphicData uri="http://schemas.openxmlformats.org/drawingml/2006/table">
            <a:tbl>
              <a:tblPr firstRow="1" bandRow="1">
                <a:tableStyleId>{5C22544A-7EE6-4342-B048-85BDC9FD1C3A}</a:tableStyleId>
              </a:tblPr>
              <a:tblGrid>
                <a:gridCol w="481860">
                  <a:extLst>
                    <a:ext uri="{9D8B030D-6E8A-4147-A177-3AD203B41FA5}">
                      <a16:colId xmlns:a16="http://schemas.microsoft.com/office/drawing/2014/main" val="3816193919"/>
                    </a:ext>
                  </a:extLst>
                </a:gridCol>
                <a:gridCol w="1950634">
                  <a:extLst>
                    <a:ext uri="{9D8B030D-6E8A-4147-A177-3AD203B41FA5}">
                      <a16:colId xmlns:a16="http://schemas.microsoft.com/office/drawing/2014/main" val="3001205242"/>
                    </a:ext>
                  </a:extLst>
                </a:gridCol>
              </a:tblGrid>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1</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EEEEEE"/>
                    </a:solidFill>
                  </a:tcPr>
                </a:tc>
                <a:tc>
                  <a:txBody>
                    <a:bodyPr/>
                    <a:lstStyle/>
                    <a:p>
                      <a:r>
                        <a:rPr lang="en-US" sz="1600" b="0" i="0" dirty="0">
                          <a:solidFill>
                            <a:schemeClr val="tx1"/>
                          </a:solidFill>
                          <a:latin typeface="Consolas" panose="020B0609020204030204" pitchFamily="49" charset="0"/>
                          <a:cs typeface="Consolas" panose="020B0609020204030204" pitchFamily="49" charset="0"/>
                        </a:rPr>
                        <a:t>a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solidFill>
                            <a:schemeClr val="tx1"/>
                          </a:solidFill>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123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3359344"/>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61386049"/>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latin typeface="Consolas" panose="020B0609020204030204" pitchFamily="49" charset="0"/>
                          <a:cs typeface="Consolas" panose="020B0609020204030204" pitchFamily="49" charset="0"/>
                        </a:rPr>
                        <a:t>b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3.1415</a:t>
                      </a:r>
                      <a:r>
                        <a:rPr lang="en-US" sz="1600" b="0" i="0" dirty="0">
                          <a:solidFill>
                            <a:srgbClr val="3D991F"/>
                          </a:solidFill>
                          <a:latin typeface="Consolas" panose="020B0609020204030204" pitchFamily="49" charset="0"/>
                          <a:cs typeface="Consolas" panose="020B0609020204030204" pitchFamily="49" charset="0"/>
                        </a:rPr>
                        <a:t> </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0083846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59038097"/>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5</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c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711431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6</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2777645"/>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7</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d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c / </a:t>
                      </a:r>
                      <a:r>
                        <a:rPr lang="en-US" sz="1600" b="0" i="0" dirty="0">
                          <a:solidFill>
                            <a:srgbClr val="34821C"/>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6639602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8</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06246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9</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e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1" dirty="0">
                          <a:solidFill>
                            <a:srgbClr val="B30000"/>
                          </a:solidFill>
                          <a:latin typeface="Consolas" panose="020B0609020204030204" pitchFamily="49" charset="0"/>
                          <a:cs typeface="Consolas" panose="020B0609020204030204" pitchFamily="49" charset="0"/>
                        </a:rPr>
                        <a:t>‘Hello!’</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16682392"/>
                  </a:ext>
                </a:extLst>
              </a:tr>
            </a:tbl>
          </a:graphicData>
        </a:graphic>
      </p:graphicFrame>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2658538106"/>
              </p:ext>
            </p:extLst>
          </p:nvPr>
        </p:nvGraphicFramePr>
        <p:xfrm>
          <a:off x="8072554" y="2799136"/>
          <a:ext cx="3193256" cy="3223193"/>
        </p:xfrm>
        <a:graphic>
          <a:graphicData uri="http://schemas.openxmlformats.org/drawingml/2006/table">
            <a:tbl>
              <a:tblPr firstRow="1" bandRow="1">
                <a:tableStyleId>{5C22544A-7EE6-4342-B048-85BDC9FD1C3A}</a:tableStyleId>
              </a:tblPr>
              <a:tblGrid>
                <a:gridCol w="803625">
                  <a:extLst>
                    <a:ext uri="{9D8B030D-6E8A-4147-A177-3AD203B41FA5}">
                      <a16:colId xmlns:a16="http://schemas.microsoft.com/office/drawing/2014/main" val="3045399146"/>
                    </a:ext>
                  </a:extLst>
                </a:gridCol>
                <a:gridCol w="743712">
                  <a:extLst>
                    <a:ext uri="{9D8B030D-6E8A-4147-A177-3AD203B41FA5}">
                      <a16:colId xmlns:a16="http://schemas.microsoft.com/office/drawing/2014/main" val="1126208195"/>
                    </a:ext>
                  </a:extLst>
                </a:gridCol>
                <a:gridCol w="1645919">
                  <a:extLst>
                    <a:ext uri="{9D8B030D-6E8A-4147-A177-3AD203B41FA5}">
                      <a16:colId xmlns:a16="http://schemas.microsoft.com/office/drawing/2014/main" val="4072514216"/>
                    </a:ext>
                  </a:extLst>
                </a:gridCol>
              </a:tblGrid>
              <a:tr h="333203">
                <a:tc>
                  <a:txBody>
                    <a:bodyPr/>
                    <a:lstStyle/>
                    <a:p>
                      <a:r>
                        <a:rPr lang="en-US" sz="1400" b="0" i="0" dirty="0">
                          <a:solidFill>
                            <a:schemeClr val="tx1"/>
                          </a:solidFill>
                          <a:latin typeface="Avenir Light" panose="020B0402020203020204" pitchFamily="34" charset="77"/>
                        </a:rPr>
                        <a:t>Name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577998">
                <a:tc>
                  <a:txBody>
                    <a:bodyPr/>
                    <a:lstStyle/>
                    <a:p>
                      <a:r>
                        <a:rPr lang="en-US" sz="1600" b="0" i="0" dirty="0">
                          <a:latin typeface="Consolas" panose="020B0609020204030204" pitchFamily="49" charset="0"/>
                          <a:cs typeface="Consolas" panose="020B0609020204030204" pitchFamily="49" charset="0"/>
                        </a:rPr>
                        <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577998">
                <a:tc>
                  <a:txBody>
                    <a:bodyPr/>
                    <a:lstStyle/>
                    <a:p>
                      <a:r>
                        <a:rPr lang="en-US" sz="1600" b="0" i="0" dirty="0">
                          <a:latin typeface="Consolas" panose="020B0609020204030204" pitchFamily="49" charset="0"/>
                          <a:cs typeface="Consolas" panose="020B0609020204030204" pitchFamily="49" charset="0"/>
                        </a:rPr>
                        <a:t>b</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577998">
                <a:tc>
                  <a:txBody>
                    <a:bodyPr/>
                    <a:lstStyle/>
                    <a:p>
                      <a:r>
                        <a:rPr lang="en-US" sz="1600" b="0" i="0" dirty="0">
                          <a:latin typeface="Consolas" panose="020B0609020204030204" pitchFamily="49" charset="0"/>
                          <a:cs typeface="Consolas" panose="020B0609020204030204" pitchFamily="49" charset="0"/>
                        </a:rPr>
                        <a:t>c</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577998">
                <a:tc>
                  <a:txBody>
                    <a:bodyPr/>
                    <a:lstStyle/>
                    <a:p>
                      <a:r>
                        <a:rPr lang="en-US" sz="1600" b="0" i="0" dirty="0">
                          <a:latin typeface="Consolas" panose="020B0609020204030204" pitchFamily="49" charset="0"/>
                          <a:cs typeface="Consolas" panose="020B0609020204030204" pitchFamily="49" charset="0"/>
                        </a:rPr>
                        <a:t>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577998">
                <a:tc>
                  <a:txBody>
                    <a:bodyPr/>
                    <a:lstStyle/>
                    <a:p>
                      <a:r>
                        <a:rPr lang="en-US" sz="1600" b="0" i="0" dirty="0">
                          <a:latin typeface="Consolas" panose="020B0609020204030204" pitchFamily="49" charset="0"/>
                          <a:cs typeface="Consolas" panose="020B0609020204030204" pitchFamily="49" charset="0"/>
                        </a:rPr>
                        <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sp>
        <p:nvSpPr>
          <p:cNvPr id="3" name="Content Placeholder 2"/>
          <p:cNvSpPr>
            <a:spLocks noGrp="1"/>
          </p:cNvSpPr>
          <p:nvPr>
            <p:ph idx="1"/>
          </p:nvPr>
        </p:nvSpPr>
        <p:spPr>
          <a:xfrm>
            <a:off x="838200" y="169068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the same as a reserved keyword</a:t>
            </a:r>
          </a:p>
          <a:p>
            <a:pPr lvl="2">
              <a:lnSpc>
                <a:spcPct val="100000"/>
              </a:lnSpc>
            </a:pPr>
            <a:r>
              <a:rPr lang="en-US" dirty="0">
                <a:latin typeface="Avenir" panose="02000503020000020003" pitchFamily="2" charset="0"/>
              </a:rPr>
              <a:t>But be careful these can </a:t>
            </a:r>
            <a:r>
              <a:rPr lang="en-US" dirty="0">
                <a:solidFill>
                  <a:srgbClr val="5A5AA8"/>
                </a:solidFill>
                <a:latin typeface="Avenir" panose="02000503020000020003" pitchFamily="2" charset="0"/>
              </a:rPr>
              <a:t>override</a:t>
            </a:r>
            <a:r>
              <a:rPr lang="en-US" dirty="0">
                <a:latin typeface="Avenir" panose="02000503020000020003" pitchFamily="2" charset="0"/>
              </a:rPr>
              <a:t> other functions!</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function, </a:t>
            </a:r>
            <a:br>
              <a:rPr lang="en-US" dirty="0">
                <a:latin typeface="Avenir" panose="02000503020000020003" pitchFamily="2" charset="0"/>
              </a:rPr>
            </a:br>
            <a:r>
              <a:rPr lang="en-US" dirty="0">
                <a:latin typeface="Avenir" panose="02000503020000020003" pitchFamily="2" charset="0"/>
              </a:rPr>
              <a:t> or subroutine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you’re </a:t>
            </a:r>
            <a:br>
              <a:rPr lang="en-US" dirty="0">
                <a:latin typeface="Avenir" panose="02000503020000020003" pitchFamily="2" charset="0"/>
              </a:rPr>
            </a:br>
            <a:r>
              <a:rPr lang="en-US" dirty="0">
                <a:latin typeface="Avenir" panose="02000503020000020003" pitchFamily="2" charset="0"/>
              </a:rPr>
              <a:t> doing it wrong!)</a:t>
            </a: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Conventions</a:t>
            </a:r>
          </a:p>
        </p:txBody>
      </p:sp>
      <p:sp>
        <p:nvSpPr>
          <p:cNvPr id="3" name="Content Placeholder 2"/>
          <p:cNvSpPr>
            <a:spLocks noGrp="1"/>
          </p:cNvSpPr>
          <p:nvPr>
            <p:ph idx="1"/>
          </p:nvPr>
        </p:nvSpPr>
        <p:spPr>
          <a:xfrm>
            <a:off x="581025" y="1652590"/>
            <a:ext cx="11234738" cy="4486275"/>
          </a:xfrm>
        </p:spPr>
        <p:txBody>
          <a:bodyPr>
            <a:normAutofit fontScale="92500" lnSpcReduction="10000"/>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letter in lower case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a:p>
            <a:pPr>
              <a:lnSpc>
                <a:spcPct val="120000"/>
              </a:lnSpc>
            </a:pPr>
            <a:r>
              <a:rPr lang="en-US" dirty="0">
                <a:latin typeface="Avenir" panose="02000503020000020003" pitchFamily="2" charset="0"/>
              </a:rPr>
              <a:t>For longer programs, begin variables with prefix indicating </a:t>
            </a:r>
            <a:br>
              <a:rPr lang="en-US" dirty="0">
                <a:latin typeface="Avenir" panose="02000503020000020003" pitchFamily="2" charset="0"/>
              </a:rPr>
            </a:br>
            <a:r>
              <a:rPr lang="en-US" dirty="0">
                <a:latin typeface="Avenir" panose="02000503020000020003" pitchFamily="2" charset="0"/>
              </a:rPr>
              <a:t>variable type (</a:t>
            </a:r>
            <a:r>
              <a:rPr lang="en-US" dirty="0" err="1">
                <a:solidFill>
                  <a:srgbClr val="5A5AA8"/>
                </a:solidFill>
                <a:latin typeface="Avenir" panose="02000503020000020003" pitchFamily="2" charset="0"/>
              </a:rPr>
              <a:t>strName</a:t>
            </a:r>
            <a:r>
              <a:rPr lang="en-US" dirty="0">
                <a:latin typeface="Avenir" panose="02000503020000020003" pitchFamily="2" charset="0"/>
              </a:rPr>
              <a:t>, </a:t>
            </a:r>
            <a:r>
              <a:rPr lang="en-US" dirty="0" err="1">
                <a:solidFill>
                  <a:srgbClr val="5A5AA8"/>
                </a:solidFill>
                <a:latin typeface="Avenir" panose="02000503020000020003" pitchFamily="2" charset="0"/>
              </a:rPr>
              <a:t>fltDollars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Operators (Comparison)</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a:t>
            </a:r>
            <a:r>
              <a:rPr lang="en-US" dirty="0">
                <a:solidFill>
                  <a:schemeClr val="accent5">
                    <a:lumMod val="75000"/>
                  </a:schemeClr>
                </a:solidFill>
                <a:highlight>
                  <a:srgbClr val="D6EECF"/>
                </a:highlight>
                <a:latin typeface="Avenir" panose="02000503020000020003" pitchFamily="2" charset="0"/>
              </a:rPr>
              <a:t>    </a:t>
            </a:r>
            <a:r>
              <a:rPr lang="en-US" sz="2000" dirty="0">
                <a:solidFill>
                  <a:srgbClr val="940000"/>
                </a:solidFill>
                <a:highlight>
                  <a:srgbClr val="D6EECF"/>
                </a:highlight>
                <a:latin typeface="Avenir" panose="02000503020000020003" pitchFamily="2" charset="0"/>
              </a:rPr>
              <a:t>(note that this is different than ‘=‘)</a:t>
            </a:r>
            <a:r>
              <a:rPr lang="en-US" sz="2600" dirty="0">
                <a:solidFill>
                  <a:srgbClr val="940000"/>
                </a:solidFill>
                <a:highlight>
                  <a:srgbClr val="D6EECF"/>
                </a:highlight>
                <a:latin typeface="Avenir" panose="02000503020000020003" pitchFamily="2" charset="0"/>
              </a:rPr>
              <a:t>x</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a:solidFill>
                  <a:srgbClr val="D6EECF"/>
                </a:solidFill>
                <a:highlight>
                  <a:srgbClr val="D6EECF"/>
                </a:highlight>
                <a:latin typeface="Avenir Black" panose="02000503020000020003" pitchFamily="2" charset="0"/>
              </a:rPr>
              <a:t>xxxxx    xxxxxxxxxxxxxxxxxx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xxxxx  xxxxxxxxxxxxxxxx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6258717" y="5516531"/>
            <a:ext cx="3764514"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t>
            </a:r>
            <a:br>
              <a:rPr lang="en-US" sz="2000" dirty="0">
                <a:solidFill>
                  <a:srgbClr val="B30000"/>
                </a:solidFill>
                <a:latin typeface="Avenir" panose="02000503020000020003" pitchFamily="2" charset="0"/>
              </a:rPr>
            </a:br>
            <a:r>
              <a:rPr lang="en-US" sz="2000" dirty="0">
                <a:solidFill>
                  <a:srgbClr val="B30000"/>
                </a:solidFill>
                <a:latin typeface="Avenir" panose="02000503020000020003" pitchFamily="2" charset="0"/>
              </a:rPr>
              <a:t>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7" ma:contentTypeDescription="Create a new document." ma:contentTypeScope="" ma:versionID="33386593c5eb6e225e5f36b1db4227d2">
  <xsd:schema xmlns:xsd="http://www.w3.org/2001/XMLSchema" xmlns:xs="http://www.w3.org/2001/XMLSchema" xmlns:p="http://schemas.microsoft.com/office/2006/metadata/properties" xmlns:ns2="457672a9-2aae-4e32-9c0c-21a1a727485c" targetNamespace="http://schemas.microsoft.com/office/2006/metadata/properties" ma:root="true" ma:fieldsID="f963ad55d75e1805834ffff233bf5b0c" ns2:_="">
    <xsd:import namespace="457672a9-2aae-4e32-9c0c-21a1a727485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86A5C83-9D10-4977-9750-8A9EF3D9F0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0C5B9F-7D08-4AAD-9CEA-6586D271582C}">
  <ds:schemaRefs>
    <ds:schemaRef ds:uri="http://schemas.microsoft.com/sharepoint/v3/contenttype/forms"/>
  </ds:schemaRefs>
</ds:datastoreItem>
</file>

<file path=customXml/itemProps3.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docProps/app.xml><?xml version="1.0" encoding="utf-8"?>
<Properties xmlns="http://schemas.openxmlformats.org/officeDocument/2006/extended-properties" xmlns:vt="http://schemas.openxmlformats.org/officeDocument/2006/docPropsVTypes">
  <Template>Office Theme</Template>
  <TotalTime>3794</TotalTime>
  <Words>2535</Words>
  <Application>Microsoft Office PowerPoint</Application>
  <PresentationFormat>Widescreen</PresentationFormat>
  <Paragraphs>508</Paragraphs>
  <Slides>26</Slides>
  <Notes>25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Arial</vt:lpstr>
      <vt:lpstr>Avenir</vt:lpstr>
      <vt:lpstr>Avenir Black</vt:lpstr>
      <vt:lpstr>Avenir Light</vt:lpstr>
      <vt:lpstr>Avenir Medium</vt:lpstr>
      <vt:lpstr>Calibri</vt:lpstr>
      <vt:lpstr>Calibri Light</vt:lpstr>
      <vt:lpstr>Consolas</vt:lpstr>
      <vt:lpstr>Courier New</vt:lpstr>
      <vt:lpstr>Palatino Linotype</vt:lpstr>
      <vt:lpstr>Office Theme</vt:lpstr>
      <vt:lpstr>Practicum AI Lesson</vt:lpstr>
      <vt:lpstr> Variables</vt:lpstr>
      <vt:lpstr>Python Variables</vt:lpstr>
      <vt:lpstr>Variable name rules</vt:lpstr>
      <vt:lpstr>Reserved words</vt:lpstr>
      <vt:lpstr>Variable Naming Conventions</vt:lpstr>
      <vt:lpstr>Operators</vt:lpstr>
      <vt:lpstr>Python Arithmetic Operators</vt:lpstr>
      <vt:lpstr>Python Operators (Comparison)</vt:lpstr>
      <vt:lpstr>Other Operators</vt:lpstr>
      <vt:lpstr>Multiple assignment in Python</vt:lpstr>
      <vt:lpstr>Python Assignment Operators</vt:lpstr>
      <vt:lpstr>Architecture (Interpreted Languages)</vt:lpstr>
      <vt:lpstr>DataTypes</vt:lpstr>
      <vt:lpstr>Flow chart showing Python data types</vt:lpstr>
      <vt:lpstr>Functions for typecasting variables</vt:lpstr>
      <vt:lpstr>Coding Style and Documentation</vt:lpstr>
      <vt:lpstr>Classification is Important</vt:lpstr>
      <vt:lpstr>Python Comments</vt:lpstr>
      <vt:lpstr>Strings</vt:lpstr>
      <vt:lpstr>String example</vt:lpstr>
      <vt:lpstr>Strings and indexes</vt:lpstr>
      <vt:lpstr>Escape Sequences</vt:lpstr>
      <vt:lpstr>Slide intentionally left blank</vt:lpstr>
      <vt:lpstr>Jupyter</vt:lpstr>
      <vt:lpstr>Operations and their symbols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Maxwell,Daniel</cp:lastModifiedBy>
  <cp:revision>403</cp:revision>
  <dcterms:created xsi:type="dcterms:W3CDTF">2020-06-14T19:48:25Z</dcterms:created>
  <dcterms:modified xsi:type="dcterms:W3CDTF">2023-01-24T14:29:58Z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